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58" r:id="rId4"/>
    <p:sldId id="257" r:id="rId5"/>
    <p:sldId id="275" r:id="rId6"/>
    <p:sldId id="274" r:id="rId7"/>
    <p:sldId id="273" r:id="rId8"/>
    <p:sldId id="260" r:id="rId9"/>
    <p:sldId id="266" r:id="rId10"/>
    <p:sldId id="267" r:id="rId11"/>
    <p:sldId id="268" r:id="rId12"/>
    <p:sldId id="271" r:id="rId13"/>
    <p:sldId id="269" r:id="rId14"/>
    <p:sldId id="272" r:id="rId15"/>
    <p:sldId id="270" r:id="rId16"/>
    <p:sldId id="259" r:id="rId17"/>
    <p:sldId id="262" r:id="rId18"/>
    <p:sldId id="264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846755"/>
    <a:srgbClr val="FCECDB"/>
    <a:srgbClr val="72594A"/>
    <a:srgbClr val="C56618"/>
    <a:srgbClr val="8080FF"/>
    <a:srgbClr val="FF8040"/>
    <a:srgbClr val="80FF80"/>
    <a:srgbClr val="FF80C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94" autoAdjust="0"/>
  </p:normalViewPr>
  <p:slideViewPr>
    <p:cSldViewPr>
      <p:cViewPr>
        <p:scale>
          <a:sx n="75" d="100"/>
          <a:sy n="75" d="100"/>
        </p:scale>
        <p:origin x="1374" y="10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92AD9-ED27-474B-8802-6CF013E4CFDF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8544A-1D3E-41D9-ABEF-2CAA4BB09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9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2</a:t>
            </a:r>
            <a:r>
              <a:rPr lang="ko-KR" altLang="en-US" dirty="0"/>
              <a:t>조 제안서 소개를 맡게 된 이태순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57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기대효과는 개발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,</a:t>
            </a:r>
            <a:r>
              <a:rPr lang="ko-KR" altLang="en-US" baseline="0" dirty="0"/>
              <a:t> 취업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지원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방면으로 생각해보았습니다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9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기대효과는 개발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,</a:t>
            </a:r>
            <a:r>
              <a:rPr lang="ko-KR" altLang="en-US" baseline="0" dirty="0"/>
              <a:t> 취업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지원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방면으로 생각해보았습니다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89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기대효과는 개발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,</a:t>
            </a:r>
            <a:r>
              <a:rPr lang="ko-KR" altLang="en-US" baseline="0" dirty="0"/>
              <a:t> 취업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지원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방면으로 생각해보았습니다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9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기대효과는 개발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,</a:t>
            </a:r>
            <a:r>
              <a:rPr lang="ko-KR" altLang="en-US" baseline="0" dirty="0"/>
              <a:t> 취업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지원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방면으로 생각해보았습니다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16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기대효과는 개발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,</a:t>
            </a:r>
            <a:r>
              <a:rPr lang="ko-KR" altLang="en-US" baseline="0" dirty="0"/>
              <a:t> 취업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지원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방면으로 생각해보았습니다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058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기대효과는 개발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,</a:t>
            </a:r>
            <a:r>
              <a:rPr lang="ko-KR" altLang="en-US" baseline="0" dirty="0"/>
              <a:t> 취업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지원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방면으로 생각해보았습니다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38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기대효과는 개발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,</a:t>
            </a:r>
            <a:r>
              <a:rPr lang="ko-KR" altLang="en-US" baseline="0" dirty="0"/>
              <a:t> 취업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지원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방면으로 생각해보았습니다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08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계획중인 개발환경도 입니다</a:t>
            </a:r>
            <a:r>
              <a:rPr lang="en-US" altLang="ko-KR" dirty="0"/>
              <a:t>. </a:t>
            </a:r>
            <a:r>
              <a:rPr lang="ko-KR" altLang="en-US" dirty="0"/>
              <a:t>수정된다면 상세보고서에 수정하겠습니다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114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92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제안서 소개 순서는 프로젝트 소개부터 기대효과까지의 </a:t>
            </a:r>
            <a:r>
              <a:rPr lang="en-US" altLang="ko-KR" dirty="0"/>
              <a:t>5</a:t>
            </a:r>
            <a:r>
              <a:rPr lang="ko-KR" altLang="en-US" dirty="0"/>
              <a:t>단계로 이루어진 순서입니다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7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주제는 </a:t>
            </a:r>
            <a:r>
              <a:rPr lang="ko-KR" altLang="en-US" dirty="0" err="1"/>
              <a:t>은둔형</a:t>
            </a:r>
            <a:r>
              <a:rPr lang="ko-KR" altLang="en-US" dirty="0"/>
              <a:t> 외톨이 입니다</a:t>
            </a:r>
            <a:r>
              <a:rPr lang="en-US" altLang="ko-KR" dirty="0"/>
              <a:t>. </a:t>
            </a:r>
            <a:r>
              <a:rPr lang="ko-KR" altLang="en-US" dirty="0"/>
              <a:t>기능으로는 </a:t>
            </a:r>
            <a:r>
              <a:rPr lang="ko-KR" altLang="en-US" dirty="0" err="1"/>
              <a:t>은둔형</a:t>
            </a:r>
            <a:r>
              <a:rPr lang="ko-KR" altLang="en-US" dirty="0"/>
              <a:t> 외톨이들을 위한 개선서비스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</a:t>
            </a:r>
            <a:r>
              <a:rPr lang="en-US" altLang="ko-KR" baseline="0" dirty="0"/>
              <a:t> </a:t>
            </a:r>
            <a:r>
              <a:rPr lang="ko-KR" altLang="en-US" baseline="0" dirty="0"/>
              <a:t>경제활동을 위한 </a:t>
            </a:r>
            <a:r>
              <a:rPr lang="ko-KR" altLang="en-US" baseline="0" dirty="0" err="1"/>
              <a:t>코칭서비스로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준비중입니다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프로젝트명은</a:t>
            </a:r>
            <a:r>
              <a:rPr lang="ko-KR" altLang="en-US" baseline="0" dirty="0"/>
              <a:t> 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Youth-bridge</a:t>
            </a:r>
            <a:r>
              <a:rPr lang="ko-KR" altLang="en-US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라고 지어봤습니다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. </a:t>
            </a:r>
            <a:r>
              <a:rPr lang="ko-KR" altLang="en-US" sz="1200" dirty="0" err="1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은둔형</a:t>
            </a:r>
            <a:r>
              <a:rPr lang="ko-KR" altLang="en-US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 외톨이가 사회와 연결하는 다리역할을 의미해 지어봤습니다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884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0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주제는 </a:t>
            </a:r>
            <a:r>
              <a:rPr lang="ko-KR" altLang="en-US" dirty="0" err="1"/>
              <a:t>은둔형</a:t>
            </a:r>
            <a:r>
              <a:rPr lang="ko-KR" altLang="en-US" dirty="0"/>
              <a:t> 외톨이 입니다</a:t>
            </a:r>
            <a:r>
              <a:rPr lang="en-US" altLang="ko-KR" dirty="0"/>
              <a:t>. </a:t>
            </a:r>
            <a:r>
              <a:rPr lang="ko-KR" altLang="en-US" dirty="0"/>
              <a:t>기능으로는 </a:t>
            </a:r>
            <a:r>
              <a:rPr lang="ko-KR" altLang="en-US" dirty="0" err="1"/>
              <a:t>은둔형</a:t>
            </a:r>
            <a:r>
              <a:rPr lang="ko-KR" altLang="en-US" dirty="0"/>
              <a:t> 외톨이들을 위한 개선서비스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</a:t>
            </a:r>
            <a:r>
              <a:rPr lang="en-US" altLang="ko-KR" baseline="0" dirty="0"/>
              <a:t> </a:t>
            </a:r>
            <a:r>
              <a:rPr lang="ko-KR" altLang="en-US" baseline="0" dirty="0"/>
              <a:t>경제활동을 위한 </a:t>
            </a:r>
            <a:r>
              <a:rPr lang="ko-KR" altLang="en-US" baseline="0" dirty="0" err="1"/>
              <a:t>코칭서비스로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준비중입니다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프로젝트명은</a:t>
            </a:r>
            <a:r>
              <a:rPr lang="ko-KR" altLang="en-US" baseline="0" dirty="0"/>
              <a:t> 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Youth-bridge</a:t>
            </a:r>
            <a:r>
              <a:rPr lang="ko-KR" altLang="en-US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라고 지어봤습니다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. </a:t>
            </a:r>
            <a:r>
              <a:rPr lang="ko-KR" altLang="en-US" sz="1200" dirty="0" err="1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은둔형</a:t>
            </a:r>
            <a:r>
              <a:rPr lang="ko-KR" altLang="en-US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 외톨이가 사회와 연결하는 다리역할을 의미해 지어봤습니다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7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주제는 </a:t>
            </a:r>
            <a:r>
              <a:rPr lang="ko-KR" altLang="en-US" dirty="0" err="1"/>
              <a:t>은둔형</a:t>
            </a:r>
            <a:r>
              <a:rPr lang="ko-KR" altLang="en-US" dirty="0"/>
              <a:t> 외톨이 입니다</a:t>
            </a:r>
            <a:r>
              <a:rPr lang="en-US" altLang="ko-KR" dirty="0"/>
              <a:t>. </a:t>
            </a:r>
            <a:r>
              <a:rPr lang="ko-KR" altLang="en-US" dirty="0"/>
              <a:t>기능으로는 </a:t>
            </a:r>
            <a:r>
              <a:rPr lang="ko-KR" altLang="en-US" dirty="0" err="1"/>
              <a:t>은둔형</a:t>
            </a:r>
            <a:r>
              <a:rPr lang="ko-KR" altLang="en-US" dirty="0"/>
              <a:t> 외톨이들을 위한 개선서비스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</a:t>
            </a:r>
            <a:r>
              <a:rPr lang="en-US" altLang="ko-KR" baseline="0" dirty="0"/>
              <a:t> </a:t>
            </a:r>
            <a:r>
              <a:rPr lang="ko-KR" altLang="en-US" baseline="0" dirty="0"/>
              <a:t>경제활동을 위한 </a:t>
            </a:r>
            <a:r>
              <a:rPr lang="ko-KR" altLang="en-US" baseline="0" dirty="0" err="1"/>
              <a:t>코칭서비스로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준비중입니다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프로젝트명은</a:t>
            </a:r>
            <a:r>
              <a:rPr lang="ko-KR" altLang="en-US" baseline="0" dirty="0"/>
              <a:t> 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Youth-bridge</a:t>
            </a:r>
            <a:r>
              <a:rPr lang="ko-KR" altLang="en-US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라고 지어봤습니다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. </a:t>
            </a:r>
            <a:r>
              <a:rPr lang="ko-KR" altLang="en-US" sz="1200" dirty="0" err="1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은둔형</a:t>
            </a:r>
            <a:r>
              <a:rPr lang="ko-KR" altLang="en-US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 외톨이가 사회와 연결하는 다리역할을 의미해 지어봤습니다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1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주제는 </a:t>
            </a:r>
            <a:r>
              <a:rPr lang="ko-KR" altLang="en-US" dirty="0" err="1"/>
              <a:t>은둔형</a:t>
            </a:r>
            <a:r>
              <a:rPr lang="ko-KR" altLang="en-US" dirty="0"/>
              <a:t> 외톨이 입니다</a:t>
            </a:r>
            <a:r>
              <a:rPr lang="en-US" altLang="ko-KR" dirty="0"/>
              <a:t>. </a:t>
            </a:r>
            <a:r>
              <a:rPr lang="ko-KR" altLang="en-US" dirty="0"/>
              <a:t>기능으로는 </a:t>
            </a:r>
            <a:r>
              <a:rPr lang="ko-KR" altLang="en-US" dirty="0" err="1"/>
              <a:t>은둔형</a:t>
            </a:r>
            <a:r>
              <a:rPr lang="ko-KR" altLang="en-US" dirty="0"/>
              <a:t> 외톨이들을 위한 개선서비스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</a:t>
            </a:r>
            <a:r>
              <a:rPr lang="en-US" altLang="ko-KR" baseline="0" dirty="0"/>
              <a:t> </a:t>
            </a:r>
            <a:r>
              <a:rPr lang="ko-KR" altLang="en-US" baseline="0" dirty="0"/>
              <a:t>경제활동을 위한 </a:t>
            </a:r>
            <a:r>
              <a:rPr lang="ko-KR" altLang="en-US" baseline="0" dirty="0" err="1"/>
              <a:t>코칭서비스로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준비중입니다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프로젝트명은</a:t>
            </a:r>
            <a:r>
              <a:rPr lang="ko-KR" altLang="en-US" baseline="0" dirty="0"/>
              <a:t> 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Youth-bridge</a:t>
            </a:r>
            <a:r>
              <a:rPr lang="ko-KR" altLang="en-US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라고 지어봤습니다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. </a:t>
            </a:r>
            <a:r>
              <a:rPr lang="ko-KR" altLang="en-US" sz="1200" dirty="0" err="1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은둔형</a:t>
            </a:r>
            <a:r>
              <a:rPr lang="ko-KR" altLang="en-US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 외톨이가 사회와 연결하는 다리역할을 의미해 지어봤습니다</a:t>
            </a:r>
            <a:r>
              <a:rPr lang="en-US" altLang="ko-KR" sz="12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74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구성하는 기능으로는 상담</a:t>
            </a:r>
            <a:r>
              <a:rPr lang="en-US" altLang="ko-KR" dirty="0"/>
              <a:t>, </a:t>
            </a:r>
            <a:r>
              <a:rPr lang="ko-KR" altLang="en-US" dirty="0"/>
              <a:t>일기장</a:t>
            </a:r>
            <a:r>
              <a:rPr lang="en-US" altLang="ko-KR" dirty="0"/>
              <a:t>, </a:t>
            </a:r>
            <a:r>
              <a:rPr lang="ko-KR" altLang="en-US" dirty="0"/>
              <a:t>지원</a:t>
            </a:r>
            <a:r>
              <a:rPr lang="en-US" altLang="ko-KR" dirty="0"/>
              <a:t>, </a:t>
            </a:r>
            <a:r>
              <a:rPr lang="ko-KR" altLang="en-US" dirty="0"/>
              <a:t>인지개발</a:t>
            </a:r>
            <a:r>
              <a:rPr lang="en-US" altLang="ko-KR" dirty="0"/>
              <a:t>, </a:t>
            </a:r>
            <a:r>
              <a:rPr lang="ko-KR" altLang="en-US" dirty="0" err="1"/>
              <a:t>힐링이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자세한 내용은 </a:t>
            </a:r>
            <a:r>
              <a:rPr lang="en-US" altLang="ko-KR" dirty="0"/>
              <a:t>PPT</a:t>
            </a:r>
            <a:r>
              <a:rPr lang="ko-KR" altLang="en-US" dirty="0"/>
              <a:t>에 적힌 내용으로 준비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4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생각하는 기대효과는 개발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,</a:t>
            </a:r>
            <a:r>
              <a:rPr lang="ko-KR" altLang="en-US" baseline="0" dirty="0"/>
              <a:t> 취업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지원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방면으로 생각해보았습니다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544A-1D3E-41D9-ABEF-2CAA4BB09B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59.png"/><Relationship Id="rId3" Type="http://schemas.openxmlformats.org/officeDocument/2006/relationships/image" Target="../media/image37.png"/><Relationship Id="rId21" Type="http://schemas.openxmlformats.org/officeDocument/2006/relationships/image" Target="../media/image4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7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6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8953643"/>
            <a:ext cx="18302398" cy="1333357"/>
            <a:chOff x="-31331" y="8953643"/>
            <a:chExt cx="18302398" cy="3221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331" y="8953643"/>
              <a:ext cx="18302398" cy="3221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801100"/>
            <a:ext cx="19047619" cy="286962"/>
            <a:chOff x="0" y="8953643"/>
            <a:chExt cx="19047619" cy="286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53643"/>
              <a:ext cx="19047619" cy="286962"/>
            </a:xfrm>
            <a:prstGeom prst="rect">
              <a:avLst/>
            </a:prstGeom>
          </p:spPr>
        </p:pic>
      </p:grpSp>
      <p:sp>
        <p:nvSpPr>
          <p:cNvPr id="14" name="Object 8"/>
          <p:cNvSpPr txBox="1"/>
          <p:nvPr/>
        </p:nvSpPr>
        <p:spPr>
          <a:xfrm>
            <a:off x="1752600" y="1679300"/>
            <a:ext cx="7543800" cy="1800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100" kern="0" spc="-600" dirty="0">
                <a:solidFill>
                  <a:srgbClr val="846755"/>
                </a:solidFill>
                <a:latin typeface="Gmarket Sans Light" pitchFamily="34" charset="0"/>
                <a:cs typeface="Gmarket Sans Light" pitchFamily="34" charset="0"/>
              </a:rPr>
              <a:t>Youth-bridge</a:t>
            </a:r>
            <a:endParaRPr 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189658"/>
            <a:ext cx="9005998" cy="77639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409700"/>
            <a:ext cx="4380635" cy="35420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81200" y="696356"/>
            <a:ext cx="4932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846755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ko-KR" altLang="en-US" sz="3200" b="1" dirty="0">
                <a:solidFill>
                  <a:srgbClr val="846755"/>
                </a:solidFill>
                <a:latin typeface="Gmarket Sans Bold" pitchFamily="34" charset="0"/>
                <a:cs typeface="Gmarket Sans Bold" pitchFamily="34" charset="0"/>
              </a:rPr>
              <a:t>조 최종 프로젝트 제안서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81199" y="3398103"/>
            <a:ext cx="5257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846755"/>
                </a:solidFill>
                <a:latin typeface="Gmarket Sans Bold" pitchFamily="34" charset="0"/>
                <a:cs typeface="Gmarket Sans Bold" pitchFamily="34" charset="0"/>
              </a:rPr>
              <a:t>은둔형</a:t>
            </a:r>
            <a:r>
              <a:rPr lang="ko-KR" altLang="en-US" sz="3200" b="1" dirty="0">
                <a:solidFill>
                  <a:srgbClr val="846755"/>
                </a:solidFill>
                <a:latin typeface="Gmarket Sans Bold" pitchFamily="34" charset="0"/>
                <a:cs typeface="Gmarket Sans Bold" pitchFamily="34" charset="0"/>
              </a:rPr>
              <a:t> 외톨이 </a:t>
            </a:r>
            <a:r>
              <a:rPr lang="ko-KR" altLang="en-US" sz="3200" b="1" dirty="0" err="1">
                <a:solidFill>
                  <a:srgbClr val="846755"/>
                </a:solidFill>
                <a:latin typeface="Gmarket Sans Bold" pitchFamily="34" charset="0"/>
                <a:cs typeface="Gmarket Sans Bold" pitchFamily="34" charset="0"/>
              </a:rPr>
              <a:t>케어</a:t>
            </a:r>
            <a:r>
              <a:rPr lang="ko-KR" altLang="en-US" sz="3200" b="1" dirty="0">
                <a:solidFill>
                  <a:srgbClr val="846755"/>
                </a:solidFill>
                <a:latin typeface="Gmarket Sans Bold" pitchFamily="34" charset="0"/>
                <a:cs typeface="Gmarket Sans Bold" pitchFamily="34" charset="0"/>
              </a:rPr>
              <a:t> 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70853" y="9791700"/>
            <a:ext cx="576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이태순</a:t>
            </a:r>
            <a:r>
              <a:rPr lang="en-US" altLang="ko-KR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,</a:t>
            </a:r>
            <a:r>
              <a:rPr lang="ko-KR" altLang="en-US" sz="2400" dirty="0" err="1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김택훈</a:t>
            </a:r>
            <a:r>
              <a:rPr lang="en-US" altLang="ko-KR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김유성</a:t>
            </a:r>
            <a:r>
              <a:rPr lang="en-US" altLang="ko-KR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이진아</a:t>
            </a:r>
            <a:r>
              <a:rPr lang="en-US" altLang="ko-KR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한지원</a:t>
            </a:r>
            <a:endParaRPr lang="en-US" altLang="ko-KR" sz="2400" dirty="0">
              <a:solidFill>
                <a:srgbClr val="FCECD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610E1-1B14-C863-9F08-8577229C02FC}"/>
              </a:ext>
            </a:extLst>
          </p:cNvPr>
          <p:cNvSpPr txBox="1"/>
          <p:nvPr/>
        </p:nvSpPr>
        <p:spPr>
          <a:xfrm>
            <a:off x="15316200" y="902970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2023.07.28</a:t>
            </a:r>
          </a:p>
          <a:p>
            <a:pPr algn="r"/>
            <a:r>
              <a:rPr lang="ko-KR" altLang="en-US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할 수 </a:t>
            </a:r>
            <a:r>
              <a:rPr lang="en-US" altLang="ko-KR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IT</a:t>
            </a:r>
            <a:r>
              <a:rPr lang="ko-KR" altLang="en-US" sz="2400" dirty="0">
                <a:solidFill>
                  <a:srgbClr val="FCECD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8281"/>
            <a:ext cx="18288000" cy="7815530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943013" y="356498"/>
            <a:ext cx="6401972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/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주요 기능</a:t>
            </a:r>
            <a:r>
              <a:rPr lang="en-US" altLang="ko-KR" sz="4500" dirty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altLang="ko-KR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- </a:t>
            </a:r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상담</a:t>
            </a:r>
            <a:endParaRPr lang="en-US" altLang="ko-KR" dirty="0">
              <a:solidFill>
                <a:srgbClr val="14273A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414513"/>
            <a:ext cx="4380635" cy="35420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57" y="1866899"/>
            <a:ext cx="14248484" cy="73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8281"/>
            <a:ext cx="18288000" cy="7815530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943013" y="356498"/>
            <a:ext cx="6401972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/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주요 기능</a:t>
            </a:r>
            <a:r>
              <a:rPr lang="en-US" altLang="ko-KR" sz="4500" dirty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altLang="ko-KR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- </a:t>
            </a:r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일기장</a:t>
            </a:r>
            <a:endParaRPr lang="en-US" altLang="ko-KR" dirty="0">
              <a:solidFill>
                <a:srgbClr val="14273A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414513"/>
            <a:ext cx="4380635" cy="35420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15" y="1866899"/>
            <a:ext cx="14216368" cy="73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8281"/>
            <a:ext cx="18288000" cy="7815530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414513"/>
            <a:ext cx="4380635" cy="35420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552700"/>
            <a:ext cx="12039600" cy="592439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58000" y="402364"/>
            <a:ext cx="4572000" cy="883708"/>
          </a:xfrm>
          <a:prstGeom prst="roundRect">
            <a:avLst/>
          </a:prstGeom>
          <a:solidFill>
            <a:srgbClr val="F5E3CF"/>
          </a:solidFill>
          <a:ln>
            <a:solidFill>
              <a:srgbClr val="72594A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rgbClr val="846755"/>
                </a:solidFill>
              </a:rPr>
              <a:t>시퀀스다이어그램</a:t>
            </a:r>
            <a:endParaRPr lang="ko-KR" altLang="en-US" sz="3600" b="1" dirty="0">
              <a:solidFill>
                <a:srgbClr val="8467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8281"/>
            <a:ext cx="18288000" cy="7815530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943013" y="356498"/>
            <a:ext cx="6401972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/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주요 기능</a:t>
            </a:r>
            <a:r>
              <a:rPr lang="en-US" altLang="ko-KR" sz="4500" dirty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altLang="ko-KR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- </a:t>
            </a:r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일자리</a:t>
            </a:r>
            <a:endParaRPr lang="en-US" altLang="ko-KR" dirty="0">
              <a:solidFill>
                <a:srgbClr val="14273A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414513"/>
            <a:ext cx="4380635" cy="35420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99" y="1871123"/>
            <a:ext cx="14232200" cy="73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8281"/>
            <a:ext cx="18288000" cy="7815530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943013" y="356498"/>
            <a:ext cx="6401972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/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주요 기능</a:t>
            </a:r>
            <a:r>
              <a:rPr lang="en-US" altLang="ko-KR" sz="4500" dirty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altLang="ko-KR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- </a:t>
            </a:r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일자리</a:t>
            </a:r>
            <a:endParaRPr lang="en-US" altLang="ko-KR" dirty="0">
              <a:solidFill>
                <a:srgbClr val="14273A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414513"/>
            <a:ext cx="4380635" cy="3542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15" y="2694072"/>
            <a:ext cx="11947967" cy="596083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858000" y="258011"/>
            <a:ext cx="4572000" cy="883708"/>
          </a:xfrm>
          <a:prstGeom prst="roundRect">
            <a:avLst/>
          </a:prstGeom>
          <a:solidFill>
            <a:srgbClr val="F5E3CF"/>
          </a:solidFill>
          <a:ln>
            <a:solidFill>
              <a:srgbClr val="72594A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rgbClr val="846755"/>
                </a:solidFill>
              </a:rPr>
              <a:t>시퀀스다이어그램</a:t>
            </a:r>
            <a:endParaRPr lang="ko-KR" altLang="en-US" sz="3600" b="1" dirty="0">
              <a:solidFill>
                <a:srgbClr val="8467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4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8281"/>
            <a:ext cx="18288000" cy="7815530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414513"/>
            <a:ext cx="4380635" cy="3542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15" y="1866899"/>
            <a:ext cx="14216368" cy="73914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86200" y="2857500"/>
            <a:ext cx="685800" cy="209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rgbClr val="14273A"/>
                </a:solidFill>
              </a:rPr>
              <a:t>일상대화</a:t>
            </a:r>
            <a:endParaRPr lang="ko-KR" altLang="en-US" sz="900" dirty="0">
              <a:solidFill>
                <a:srgbClr val="14273A"/>
              </a:solidFill>
            </a:endParaRPr>
          </a:p>
        </p:txBody>
      </p:sp>
      <p:sp>
        <p:nvSpPr>
          <p:cNvPr id="9" name="Object 53"/>
          <p:cNvSpPr txBox="1"/>
          <p:nvPr/>
        </p:nvSpPr>
        <p:spPr>
          <a:xfrm>
            <a:off x="5295899" y="356498"/>
            <a:ext cx="7696199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/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주요 기능</a:t>
            </a:r>
            <a:r>
              <a:rPr lang="en-US" altLang="ko-KR" sz="4500" dirty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altLang="ko-KR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- </a:t>
            </a:r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의사소통훈련</a:t>
            </a:r>
            <a:endParaRPr lang="en-US" altLang="ko-KR" dirty="0">
              <a:solidFill>
                <a:srgbClr val="1427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95806"/>
            <a:ext cx="1828800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6552028" y="917702"/>
            <a:ext cx="5792372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/>
            <a:r>
              <a:rPr lang="en-US" sz="45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Youth-Bridge </a:t>
            </a:r>
            <a:r>
              <a:rPr lang="ko-KR" altLang="en-US" sz="45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기대효과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867252" y="266700"/>
            <a:ext cx="810148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3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04</a:t>
            </a:r>
            <a:endParaRPr 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414513"/>
            <a:ext cx="4380635" cy="35420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00" y="3314700"/>
            <a:ext cx="187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00" y="3314700"/>
            <a:ext cx="1872000" cy="187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020" y="3314700"/>
            <a:ext cx="1872000" cy="187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200" y="3314700"/>
            <a:ext cx="1872000" cy="1872000"/>
          </a:xfrm>
          <a:prstGeom prst="rect">
            <a:avLst/>
          </a:prstGeom>
        </p:spPr>
      </p:pic>
      <p:sp>
        <p:nvSpPr>
          <p:cNvPr id="41" name="Object 6"/>
          <p:cNvSpPr txBox="1"/>
          <p:nvPr/>
        </p:nvSpPr>
        <p:spPr>
          <a:xfrm>
            <a:off x="2545231" y="5436588"/>
            <a:ext cx="99720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50000"/>
                  </a:schemeClr>
                </a:solidFill>
                <a:latin typeface="Gmarket Sans Light" pitchFamily="34" charset="0"/>
              </a:rPr>
              <a:t>변화</a:t>
            </a:r>
            <a:endParaRPr 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Object 6"/>
          <p:cNvSpPr txBox="1"/>
          <p:nvPr/>
        </p:nvSpPr>
        <p:spPr>
          <a:xfrm>
            <a:off x="6812430" y="5436588"/>
            <a:ext cx="10361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50000"/>
                  </a:schemeClr>
                </a:solidFill>
                <a:latin typeface="Gmarket Sans Light" pitchFamily="34" charset="0"/>
              </a:rPr>
              <a:t>기회</a:t>
            </a:r>
            <a:endParaRPr 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Object 6"/>
          <p:cNvSpPr txBox="1"/>
          <p:nvPr/>
        </p:nvSpPr>
        <p:spPr>
          <a:xfrm>
            <a:off x="11079630" y="5436588"/>
            <a:ext cx="9599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50000"/>
                  </a:schemeClr>
                </a:solidFill>
                <a:latin typeface="Gmarket Sans Light" pitchFamily="34" charset="0"/>
              </a:rPr>
              <a:t>지원</a:t>
            </a:r>
            <a:endParaRPr 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Object 6"/>
          <p:cNvSpPr txBox="1"/>
          <p:nvPr/>
        </p:nvSpPr>
        <p:spPr>
          <a:xfrm>
            <a:off x="15270630" y="5436588"/>
            <a:ext cx="11123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50000"/>
                  </a:schemeClr>
                </a:solidFill>
                <a:latin typeface="Gmarket Sans Light" pitchFamily="34" charset="0"/>
              </a:rPr>
              <a:t>극복</a:t>
            </a:r>
            <a:endParaRPr 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95400" y="6105593"/>
            <a:ext cx="3352800" cy="1600200"/>
          </a:xfrm>
          <a:prstGeom prst="roundRect">
            <a:avLst/>
          </a:prstGeom>
          <a:noFill/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846755"/>
                </a:solidFill>
              </a:rPr>
              <a:t>“</a:t>
            </a:r>
            <a:r>
              <a:rPr lang="ko-KR" altLang="en-US" dirty="0" err="1">
                <a:solidFill>
                  <a:srgbClr val="846755"/>
                </a:solidFill>
              </a:rPr>
              <a:t>언어훈련</a:t>
            </a:r>
            <a:r>
              <a:rPr lang="en-US" altLang="ko-KR" dirty="0">
                <a:solidFill>
                  <a:srgbClr val="846755"/>
                </a:solidFill>
              </a:rPr>
              <a:t>, </a:t>
            </a:r>
            <a:r>
              <a:rPr lang="ko-KR" altLang="en-US" dirty="0">
                <a:solidFill>
                  <a:srgbClr val="846755"/>
                </a:solidFill>
              </a:rPr>
              <a:t>상담</a:t>
            </a:r>
            <a:r>
              <a:rPr lang="en-US" altLang="ko-KR" dirty="0">
                <a:solidFill>
                  <a:srgbClr val="846755"/>
                </a:solidFill>
              </a:rPr>
              <a:t> </a:t>
            </a:r>
            <a:r>
              <a:rPr lang="ko-KR" altLang="en-US" dirty="0">
                <a:solidFill>
                  <a:srgbClr val="846755"/>
                </a:solidFill>
              </a:rPr>
              <a:t>등 다양한 서비스를 통해 사람들과 대화하는 것이 편해졌어요</a:t>
            </a:r>
            <a:r>
              <a:rPr lang="en-US" altLang="ko-KR" dirty="0">
                <a:solidFill>
                  <a:srgbClr val="846755"/>
                </a:solidFill>
              </a:rPr>
              <a:t>!”</a:t>
            </a:r>
            <a:endParaRPr lang="ko-KR" altLang="en-US" dirty="0">
              <a:solidFill>
                <a:srgbClr val="846755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62600" y="6092893"/>
            <a:ext cx="3352800" cy="1600200"/>
          </a:xfrm>
          <a:prstGeom prst="roundRect">
            <a:avLst/>
          </a:prstGeom>
          <a:noFill/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846755"/>
                </a:solidFill>
              </a:rPr>
              <a:t>“</a:t>
            </a:r>
            <a:r>
              <a:rPr lang="ko-KR" altLang="en-US" dirty="0">
                <a:solidFill>
                  <a:srgbClr val="846755"/>
                </a:solidFill>
              </a:rPr>
              <a:t>박람회를 통해 다양한 경험을 할 수 있는 기회를 얻어서 좋았어요</a:t>
            </a:r>
            <a:r>
              <a:rPr lang="en-US" altLang="ko-KR" dirty="0">
                <a:solidFill>
                  <a:srgbClr val="846755"/>
                </a:solidFill>
              </a:rPr>
              <a:t>!”</a:t>
            </a:r>
            <a:endParaRPr lang="ko-KR" altLang="en-US" dirty="0">
              <a:solidFill>
                <a:srgbClr val="846755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829800" y="6105593"/>
            <a:ext cx="3352800" cy="1600200"/>
          </a:xfrm>
          <a:prstGeom prst="roundRect">
            <a:avLst/>
          </a:prstGeom>
          <a:noFill/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846755"/>
                </a:solidFill>
              </a:rPr>
              <a:t>“</a:t>
            </a:r>
            <a:r>
              <a:rPr lang="ko-KR" altLang="en-US" dirty="0">
                <a:solidFill>
                  <a:srgbClr val="846755"/>
                </a:solidFill>
              </a:rPr>
              <a:t>생각보다  많은 지원정책이 있다는 것을 알아서 놀라웠고 신청을 통해 지원받을 수 있어 좋았어요</a:t>
            </a:r>
            <a:r>
              <a:rPr lang="en-US" altLang="ko-KR" dirty="0">
                <a:solidFill>
                  <a:srgbClr val="846755"/>
                </a:solidFill>
              </a:rPr>
              <a:t>!”</a:t>
            </a:r>
            <a:endParaRPr lang="ko-KR" altLang="en-US" dirty="0">
              <a:solidFill>
                <a:srgbClr val="846755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4020800" y="6105593"/>
            <a:ext cx="3352800" cy="1600200"/>
          </a:xfrm>
          <a:prstGeom prst="roundRect">
            <a:avLst/>
          </a:prstGeom>
          <a:noFill/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846755"/>
                </a:solidFill>
              </a:rPr>
              <a:t>“YOUTH-BRIDGE</a:t>
            </a:r>
            <a:r>
              <a:rPr lang="ko-KR" altLang="en-US" dirty="0">
                <a:solidFill>
                  <a:srgbClr val="846755"/>
                </a:solidFill>
              </a:rPr>
              <a:t>의 도움을 통해</a:t>
            </a:r>
            <a:endParaRPr lang="en-US" altLang="ko-KR" dirty="0">
              <a:solidFill>
                <a:srgbClr val="846755"/>
              </a:solidFill>
            </a:endParaRPr>
          </a:p>
          <a:p>
            <a:pPr algn="ctr"/>
            <a:r>
              <a:rPr lang="ko-KR" altLang="en-US" dirty="0">
                <a:solidFill>
                  <a:srgbClr val="846755"/>
                </a:solidFill>
              </a:rPr>
              <a:t>앞으로 나아갈 용기를 얻고</a:t>
            </a:r>
            <a:endParaRPr lang="en-US" altLang="ko-KR" dirty="0">
              <a:solidFill>
                <a:srgbClr val="846755"/>
              </a:solidFill>
            </a:endParaRPr>
          </a:p>
          <a:p>
            <a:pPr algn="ctr"/>
            <a:r>
              <a:rPr lang="ko-KR" altLang="en-US" dirty="0">
                <a:solidFill>
                  <a:srgbClr val="846755"/>
                </a:solidFill>
              </a:rPr>
              <a:t>해낼 수 있다는 자신감을 얻었어요</a:t>
            </a:r>
            <a:r>
              <a:rPr lang="en-US" altLang="ko-KR" dirty="0">
                <a:solidFill>
                  <a:srgbClr val="846755"/>
                </a:solidFill>
              </a:rPr>
              <a:t>!”</a:t>
            </a:r>
            <a:endParaRPr lang="ko-KR" altLang="en-US" dirty="0">
              <a:solidFill>
                <a:srgbClr val="84675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8039100"/>
            <a:ext cx="26670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058" y="2580852"/>
            <a:ext cx="18556245" cy="7938263"/>
            <a:chOff x="-137058" y="2580852"/>
            <a:chExt cx="18556245" cy="7938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7058" y="2580852"/>
              <a:ext cx="18556245" cy="7938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4776" y="2561802"/>
            <a:ext cx="15535610" cy="7938263"/>
            <a:chOff x="2676190" y="3330080"/>
            <a:chExt cx="14410622" cy="3708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6190" y="3330080"/>
              <a:ext cx="14410622" cy="370892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50586" y="880610"/>
            <a:ext cx="9798414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dirty="0">
                <a:solidFill>
                  <a:srgbClr val="FFFFFF"/>
                </a:solidFill>
                <a:latin typeface="Gmarket Sans Light" pitchFamily="34" charset="0"/>
              </a:rPr>
              <a:t>개발 환경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323425" y="907533"/>
            <a:ext cx="1266348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3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05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0" y="528351"/>
            <a:ext cx="5123810" cy="304516"/>
            <a:chOff x="0" y="528351"/>
            <a:chExt cx="5123810" cy="3045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28351"/>
              <a:ext cx="5123810" cy="3045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8870" y="3292108"/>
            <a:ext cx="1233040" cy="126998"/>
            <a:chOff x="1238870" y="3292108"/>
            <a:chExt cx="1233040" cy="1269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870" y="3292108"/>
              <a:ext cx="1233040" cy="126998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464487" y="4098469"/>
            <a:ext cx="1825200" cy="1652400"/>
            <a:chOff x="10654973" y="4045270"/>
            <a:chExt cx="2108076" cy="21080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756078" y="4155050"/>
              <a:ext cx="1907376" cy="1907376"/>
              <a:chOff x="10756078" y="4155050"/>
              <a:chExt cx="1907376" cy="190737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6078" y="4155050"/>
                <a:ext cx="1907376" cy="1907376"/>
              </a:xfrm>
              <a:prstGeom prst="rect">
                <a:avLst/>
              </a:prstGeom>
            </p:spPr>
          </p:pic>
        </p:grpSp>
      </p:grpSp>
      <p:grpSp>
        <p:nvGrpSpPr>
          <p:cNvPr id="4" name="그룹 3"/>
          <p:cNvGrpSpPr/>
          <p:nvPr/>
        </p:nvGrpSpPr>
        <p:grpSpPr>
          <a:xfrm>
            <a:off x="5617022" y="4097202"/>
            <a:ext cx="1824689" cy="1653667"/>
            <a:chOff x="3342499" y="4045270"/>
            <a:chExt cx="2108076" cy="21080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42499" y="4045270"/>
              <a:ext cx="2108076" cy="2108076"/>
              <a:chOff x="3342499" y="4045270"/>
              <a:chExt cx="2108076" cy="21080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42499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451617" y="4151186"/>
              <a:ext cx="1907376" cy="1907376"/>
              <a:chOff x="3451617" y="4151186"/>
              <a:chExt cx="1907376" cy="190737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1617" y="4151186"/>
                <a:ext cx="1907376" cy="1907376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13792200" y="5795384"/>
            <a:ext cx="1825200" cy="1652400"/>
            <a:chOff x="6992606" y="4045270"/>
            <a:chExt cx="2108076" cy="21080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92606" y="4045270"/>
              <a:ext cx="2108076" cy="2108076"/>
              <a:chOff x="6992606" y="4045270"/>
              <a:chExt cx="2108076" cy="21080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92606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299224" y="4151186"/>
              <a:ext cx="1494839" cy="1627474"/>
              <a:chOff x="7092747" y="4145526"/>
              <a:chExt cx="1907376" cy="1907376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747" y="4145526"/>
                <a:ext cx="1907376" cy="1907376"/>
              </a:xfrm>
              <a:prstGeom prst="rect">
                <a:avLst/>
              </a:prstGeom>
            </p:spPr>
          </p:pic>
        </p:grpSp>
      </p:grpSp>
      <p:sp>
        <p:nvSpPr>
          <p:cNvPr id="55" name="Object 26"/>
          <p:cNvSpPr txBox="1"/>
          <p:nvPr/>
        </p:nvSpPr>
        <p:spPr>
          <a:xfrm>
            <a:off x="919940" y="3497236"/>
            <a:ext cx="188052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500" dirty="0">
                <a:solidFill>
                  <a:srgbClr val="8467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/>
                <a:cs typeface="SpoqaHanSans-Bold" pitchFamily="34" charset="0"/>
              </a:rPr>
              <a:t>프로젝트</a:t>
            </a:r>
            <a:endParaRPr lang="en-US" altLang="ko-KR" kern="0" spc="500" dirty="0">
              <a:solidFill>
                <a:srgbClr val="8467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/>
              <a:cs typeface="SpoqaHanSans-Bold" pitchFamily="34" charset="0"/>
            </a:endParaRPr>
          </a:p>
          <a:p>
            <a:pPr algn="ctr"/>
            <a:r>
              <a:rPr lang="ko-KR" altLang="en-US" kern="0" spc="500" dirty="0">
                <a:solidFill>
                  <a:srgbClr val="8467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/>
                <a:cs typeface="SpoqaHanSans-Bold" pitchFamily="34" charset="0"/>
              </a:rPr>
              <a:t>개발환경</a:t>
            </a:r>
            <a:endParaRPr lang="en-US" kern="0" spc="500" dirty="0">
              <a:solidFill>
                <a:srgbClr val="8467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poqaHanSans-Bold"/>
              <a:cs typeface="SpoqaHanSans-Bold" pitchFamily="34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0524097" y="3260283"/>
            <a:ext cx="1825200" cy="1652400"/>
            <a:chOff x="10654973" y="4045270"/>
            <a:chExt cx="2108076" cy="2108076"/>
          </a:xfrm>
        </p:grpSpPr>
        <p:grpSp>
          <p:nvGrpSpPr>
            <p:cNvPr id="61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65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62" name="그룹 1017"/>
            <p:cNvGrpSpPr/>
            <p:nvPr/>
          </p:nvGrpSpPr>
          <p:grpSpPr>
            <a:xfrm>
              <a:off x="10756078" y="4686959"/>
              <a:ext cx="1907376" cy="843558"/>
              <a:chOff x="10756078" y="4686959"/>
              <a:chExt cx="1907376" cy="843558"/>
            </a:xfrm>
          </p:grpSpPr>
          <p:pic>
            <p:nvPicPr>
              <p:cNvPr id="64" name="Object 6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6078" y="4686959"/>
                <a:ext cx="1907376" cy="84355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/>
          <p:cNvGrpSpPr/>
          <p:nvPr/>
        </p:nvGrpSpPr>
        <p:grpSpPr>
          <a:xfrm>
            <a:off x="5619285" y="5882675"/>
            <a:ext cx="1825200" cy="1652400"/>
            <a:chOff x="10654973" y="4045270"/>
            <a:chExt cx="2108076" cy="2108076"/>
          </a:xfrm>
        </p:grpSpPr>
        <p:grpSp>
          <p:nvGrpSpPr>
            <p:cNvPr id="68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74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70" name="그룹 1017"/>
            <p:cNvGrpSpPr/>
            <p:nvPr/>
          </p:nvGrpSpPr>
          <p:grpSpPr>
            <a:xfrm>
              <a:off x="11026519" y="4320013"/>
              <a:ext cx="1408156" cy="1394480"/>
              <a:chOff x="11026519" y="4320013"/>
              <a:chExt cx="1408156" cy="1394480"/>
            </a:xfrm>
          </p:grpSpPr>
          <p:pic>
            <p:nvPicPr>
              <p:cNvPr id="72" name="Object 6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26519" y="4320013"/>
                <a:ext cx="1408156" cy="1394480"/>
              </a:xfrm>
              <a:prstGeom prst="rect">
                <a:avLst/>
              </a:prstGeom>
            </p:spPr>
          </p:pic>
        </p:grpSp>
      </p:grpSp>
      <p:grpSp>
        <p:nvGrpSpPr>
          <p:cNvPr id="75" name="그룹 74"/>
          <p:cNvGrpSpPr/>
          <p:nvPr/>
        </p:nvGrpSpPr>
        <p:grpSpPr>
          <a:xfrm>
            <a:off x="3469785" y="5877300"/>
            <a:ext cx="1825200" cy="1652400"/>
            <a:chOff x="10654973" y="4045270"/>
            <a:chExt cx="2108076" cy="2108076"/>
          </a:xfrm>
        </p:grpSpPr>
        <p:grpSp>
          <p:nvGrpSpPr>
            <p:cNvPr id="76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79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77" name="그룹 1017"/>
            <p:cNvGrpSpPr/>
            <p:nvPr/>
          </p:nvGrpSpPr>
          <p:grpSpPr>
            <a:xfrm>
              <a:off x="10794649" y="4045272"/>
              <a:ext cx="1839379" cy="1943237"/>
              <a:chOff x="10794649" y="4045272"/>
              <a:chExt cx="1839379" cy="1943237"/>
            </a:xfrm>
          </p:grpSpPr>
          <p:pic>
            <p:nvPicPr>
              <p:cNvPr id="78" name="Object 6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4649" y="4045272"/>
                <a:ext cx="1839379" cy="1943237"/>
              </a:xfrm>
              <a:prstGeom prst="rect">
                <a:avLst/>
              </a:prstGeom>
            </p:spPr>
          </p:pic>
        </p:grpSp>
      </p:grpSp>
      <p:grpSp>
        <p:nvGrpSpPr>
          <p:cNvPr id="80" name="그룹 79"/>
          <p:cNvGrpSpPr/>
          <p:nvPr/>
        </p:nvGrpSpPr>
        <p:grpSpPr>
          <a:xfrm>
            <a:off x="8600291" y="8513822"/>
            <a:ext cx="1825200" cy="1652400"/>
            <a:chOff x="10654973" y="4045270"/>
            <a:chExt cx="2108076" cy="2108076"/>
          </a:xfrm>
        </p:grpSpPr>
        <p:grpSp>
          <p:nvGrpSpPr>
            <p:cNvPr id="81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84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82" name="그룹 1017"/>
            <p:cNvGrpSpPr/>
            <p:nvPr/>
          </p:nvGrpSpPr>
          <p:grpSpPr>
            <a:xfrm>
              <a:off x="11026519" y="4419674"/>
              <a:ext cx="1408156" cy="1371288"/>
              <a:chOff x="11026519" y="4419674"/>
              <a:chExt cx="1408156" cy="1371288"/>
            </a:xfrm>
          </p:grpSpPr>
          <p:pic>
            <p:nvPicPr>
              <p:cNvPr id="83" name="Object 6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26519" y="4419674"/>
                <a:ext cx="1408156" cy="1371288"/>
              </a:xfrm>
              <a:prstGeom prst="rect">
                <a:avLst/>
              </a:prstGeom>
            </p:spPr>
          </p:pic>
        </p:grpSp>
      </p:grpSp>
      <p:grpSp>
        <p:nvGrpSpPr>
          <p:cNvPr id="85" name="그룹 84"/>
          <p:cNvGrpSpPr/>
          <p:nvPr/>
        </p:nvGrpSpPr>
        <p:grpSpPr>
          <a:xfrm>
            <a:off x="13751350" y="3278582"/>
            <a:ext cx="1825200" cy="1652400"/>
            <a:chOff x="10654973" y="4045270"/>
            <a:chExt cx="2108076" cy="2108076"/>
          </a:xfrm>
        </p:grpSpPr>
        <p:grpSp>
          <p:nvGrpSpPr>
            <p:cNvPr id="86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89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87" name="그룹 1017"/>
            <p:cNvGrpSpPr/>
            <p:nvPr/>
          </p:nvGrpSpPr>
          <p:grpSpPr>
            <a:xfrm>
              <a:off x="10755323" y="4647750"/>
              <a:ext cx="1907376" cy="903118"/>
              <a:chOff x="10755323" y="4647750"/>
              <a:chExt cx="1907376" cy="903118"/>
            </a:xfrm>
          </p:grpSpPr>
          <p:pic>
            <p:nvPicPr>
              <p:cNvPr id="88" name="Object 62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5323" y="4647750"/>
                <a:ext cx="1907376" cy="903118"/>
              </a:xfrm>
              <a:prstGeom prst="rect">
                <a:avLst/>
              </a:prstGeom>
            </p:spPr>
          </p:pic>
        </p:grpSp>
      </p:grpSp>
      <p:grpSp>
        <p:nvGrpSpPr>
          <p:cNvPr id="90" name="그룹 89"/>
          <p:cNvGrpSpPr/>
          <p:nvPr/>
        </p:nvGrpSpPr>
        <p:grpSpPr>
          <a:xfrm>
            <a:off x="15834647" y="8203569"/>
            <a:ext cx="1825200" cy="1652400"/>
            <a:chOff x="10654973" y="4045270"/>
            <a:chExt cx="2108076" cy="2108076"/>
          </a:xfrm>
        </p:grpSpPr>
        <p:grpSp>
          <p:nvGrpSpPr>
            <p:cNvPr id="91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94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92" name="그룹 1017"/>
            <p:cNvGrpSpPr/>
            <p:nvPr/>
          </p:nvGrpSpPr>
          <p:grpSpPr>
            <a:xfrm>
              <a:off x="10891395" y="4207367"/>
              <a:ext cx="1635231" cy="1689523"/>
              <a:chOff x="10891395" y="4207367"/>
              <a:chExt cx="1635231" cy="1689523"/>
            </a:xfrm>
          </p:grpSpPr>
          <p:pic>
            <p:nvPicPr>
              <p:cNvPr id="93" name="Object 62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91395" y="4207367"/>
                <a:ext cx="1635231" cy="1689523"/>
              </a:xfrm>
              <a:prstGeom prst="rect">
                <a:avLst/>
              </a:prstGeom>
            </p:spPr>
          </p:pic>
        </p:grpSp>
      </p:grpSp>
      <p:grpSp>
        <p:nvGrpSpPr>
          <p:cNvPr id="95" name="그룹 94"/>
          <p:cNvGrpSpPr/>
          <p:nvPr/>
        </p:nvGrpSpPr>
        <p:grpSpPr>
          <a:xfrm>
            <a:off x="8540790" y="5012995"/>
            <a:ext cx="1825200" cy="1652400"/>
            <a:chOff x="10654973" y="4045270"/>
            <a:chExt cx="2108076" cy="2108076"/>
          </a:xfrm>
        </p:grpSpPr>
        <p:grpSp>
          <p:nvGrpSpPr>
            <p:cNvPr id="96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99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97" name="그룹 1017"/>
            <p:cNvGrpSpPr/>
            <p:nvPr/>
          </p:nvGrpSpPr>
          <p:grpSpPr>
            <a:xfrm>
              <a:off x="10844343" y="4234430"/>
              <a:ext cx="1742855" cy="1732069"/>
              <a:chOff x="10844343" y="4234430"/>
              <a:chExt cx="1742855" cy="1732069"/>
            </a:xfrm>
          </p:grpSpPr>
          <p:pic>
            <p:nvPicPr>
              <p:cNvPr id="98" name="Object 62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4343" y="4234430"/>
                <a:ext cx="1742855" cy="1732069"/>
              </a:xfrm>
              <a:prstGeom prst="rect">
                <a:avLst/>
              </a:prstGeom>
            </p:spPr>
          </p:pic>
        </p:grpSp>
      </p:grpSp>
      <p:grpSp>
        <p:nvGrpSpPr>
          <p:cNvPr id="100" name="그룹 99"/>
          <p:cNvGrpSpPr/>
          <p:nvPr/>
        </p:nvGrpSpPr>
        <p:grpSpPr>
          <a:xfrm>
            <a:off x="8534938" y="3238500"/>
            <a:ext cx="1825200" cy="1652400"/>
            <a:chOff x="10654973" y="4045270"/>
            <a:chExt cx="2108076" cy="2108076"/>
          </a:xfrm>
        </p:grpSpPr>
        <p:grpSp>
          <p:nvGrpSpPr>
            <p:cNvPr id="101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104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102" name="그룹 1017"/>
            <p:cNvGrpSpPr/>
            <p:nvPr/>
          </p:nvGrpSpPr>
          <p:grpSpPr>
            <a:xfrm>
              <a:off x="10844343" y="4152112"/>
              <a:ext cx="1742855" cy="1732069"/>
              <a:chOff x="10844343" y="4152112"/>
              <a:chExt cx="1742855" cy="1732069"/>
            </a:xfrm>
          </p:grpSpPr>
          <p:pic>
            <p:nvPicPr>
              <p:cNvPr id="103" name="Object 62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4343" y="4152112"/>
                <a:ext cx="1742855" cy="1732069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4"/>
          <p:cNvGrpSpPr/>
          <p:nvPr/>
        </p:nvGrpSpPr>
        <p:grpSpPr>
          <a:xfrm>
            <a:off x="13868400" y="8246808"/>
            <a:ext cx="1825200" cy="1652400"/>
            <a:chOff x="10654973" y="4045270"/>
            <a:chExt cx="2108076" cy="2108076"/>
          </a:xfrm>
        </p:grpSpPr>
        <p:grpSp>
          <p:nvGrpSpPr>
            <p:cNvPr id="106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109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107" name="그룹 1017"/>
            <p:cNvGrpSpPr/>
            <p:nvPr/>
          </p:nvGrpSpPr>
          <p:grpSpPr>
            <a:xfrm>
              <a:off x="10840472" y="4368972"/>
              <a:ext cx="1568086" cy="1530281"/>
              <a:chOff x="10840472" y="4368972"/>
              <a:chExt cx="1568086" cy="1530281"/>
            </a:xfrm>
          </p:grpSpPr>
          <p:pic>
            <p:nvPicPr>
              <p:cNvPr id="108" name="Object 62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0472" y="4368972"/>
                <a:ext cx="1568086" cy="1530281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9"/>
          <p:cNvGrpSpPr/>
          <p:nvPr/>
        </p:nvGrpSpPr>
        <p:grpSpPr>
          <a:xfrm>
            <a:off x="10534322" y="5004320"/>
            <a:ext cx="1825200" cy="1652400"/>
            <a:chOff x="10654973" y="4045270"/>
            <a:chExt cx="2108076" cy="2108076"/>
          </a:xfrm>
        </p:grpSpPr>
        <p:grpSp>
          <p:nvGrpSpPr>
            <p:cNvPr id="111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114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112" name="그룹 1017"/>
            <p:cNvGrpSpPr/>
            <p:nvPr/>
          </p:nvGrpSpPr>
          <p:grpSpPr>
            <a:xfrm>
              <a:off x="10931727" y="4468553"/>
              <a:ext cx="1568086" cy="1139801"/>
              <a:chOff x="10931727" y="4468553"/>
              <a:chExt cx="1568086" cy="1139801"/>
            </a:xfrm>
          </p:grpSpPr>
          <p:pic>
            <p:nvPicPr>
              <p:cNvPr id="113" name="Object 62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1727" y="4468553"/>
                <a:ext cx="1568086" cy="1139801"/>
              </a:xfrm>
              <a:prstGeom prst="rect">
                <a:avLst/>
              </a:prstGeom>
            </p:spPr>
          </p:pic>
        </p:grpSp>
      </p:grpSp>
      <p:pic>
        <p:nvPicPr>
          <p:cNvPr id="115" name="그림 114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35" y="-1485900"/>
            <a:ext cx="4380635" cy="35420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13390" y="342562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400" dirty="0" smtClean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FRONT</a:t>
            </a:r>
            <a:endParaRPr lang="en-US" altLang="ko-KR" sz="24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96400" y="2700635"/>
            <a:ext cx="236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400" dirty="0" smtClean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BACK</a:t>
            </a:r>
            <a:endParaRPr lang="en-US" altLang="ko-KR" sz="24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38698" y="2776835"/>
            <a:ext cx="1620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400" dirty="0" smtClean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TOOL</a:t>
            </a:r>
            <a:endParaRPr lang="en-US" altLang="ko-KR" sz="24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006459" y="7658100"/>
            <a:ext cx="1531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400" dirty="0" smtClean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SERVER</a:t>
            </a:r>
            <a:endParaRPr lang="en-US" altLang="ko-KR" sz="24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10457311" y="6743700"/>
            <a:ext cx="2043920" cy="1652400"/>
            <a:chOff x="10528664" y="4045270"/>
            <a:chExt cx="2360694" cy="2108076"/>
          </a:xfrm>
        </p:grpSpPr>
        <p:grpSp>
          <p:nvGrpSpPr>
            <p:cNvPr id="117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120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118" name="그룹 1017"/>
            <p:cNvGrpSpPr/>
            <p:nvPr/>
          </p:nvGrpSpPr>
          <p:grpSpPr>
            <a:xfrm>
              <a:off x="10528664" y="4284290"/>
              <a:ext cx="2360694" cy="1690757"/>
              <a:chOff x="10528664" y="4284290"/>
              <a:chExt cx="2360694" cy="1690757"/>
            </a:xfrm>
          </p:grpSpPr>
          <p:pic>
            <p:nvPicPr>
              <p:cNvPr id="119" name="Object 62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28664" y="4284290"/>
                <a:ext cx="2360694" cy="1690757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E46767-941F-276C-5913-94275C11398E}"/>
              </a:ext>
            </a:extLst>
          </p:cNvPr>
          <p:cNvGrpSpPr/>
          <p:nvPr/>
        </p:nvGrpSpPr>
        <p:grpSpPr>
          <a:xfrm>
            <a:off x="8540790" y="6743700"/>
            <a:ext cx="1825200" cy="1652400"/>
            <a:chOff x="7122611" y="8182541"/>
            <a:chExt cx="1825200" cy="1652400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E88079E9-2997-BDFD-6411-CAC03A9D53E6}"/>
                </a:ext>
              </a:extLst>
            </p:cNvPr>
            <p:cNvGrpSpPr/>
            <p:nvPr/>
          </p:nvGrpSpPr>
          <p:grpSpPr>
            <a:xfrm>
              <a:off x="7122611" y="8182541"/>
              <a:ext cx="1825200" cy="1652400"/>
              <a:chOff x="10654973" y="4045270"/>
              <a:chExt cx="2108076" cy="2108076"/>
            </a:xfrm>
          </p:grpSpPr>
          <p:pic>
            <p:nvPicPr>
              <p:cNvPr id="19" name="Object 11">
                <a:extLst>
                  <a:ext uri="{FF2B5EF4-FFF2-40B4-BE49-F238E27FC236}">
                    <a16:creationId xmlns:a16="http://schemas.microsoft.com/office/drawing/2014/main" id="{79C1C5DC-D844-5671-E9E8-1451A910F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372ADA5-8C75-A60D-7C08-C1710F63B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753" y="8622282"/>
              <a:ext cx="1394915" cy="751108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2E34D0A-5E9C-9377-71B4-900E6F82C07F}"/>
              </a:ext>
            </a:extLst>
          </p:cNvPr>
          <p:cNvGrpSpPr/>
          <p:nvPr/>
        </p:nvGrpSpPr>
        <p:grpSpPr>
          <a:xfrm>
            <a:off x="4542992" y="7529700"/>
            <a:ext cx="1825200" cy="1652400"/>
            <a:chOff x="6774047" y="8203649"/>
            <a:chExt cx="1825200" cy="1652400"/>
          </a:xfrm>
        </p:grpSpPr>
        <p:grpSp>
          <p:nvGrpSpPr>
            <p:cNvPr id="43" name="그룹 1004">
              <a:extLst>
                <a:ext uri="{FF2B5EF4-FFF2-40B4-BE49-F238E27FC236}">
                  <a16:creationId xmlns:a16="http://schemas.microsoft.com/office/drawing/2014/main" id="{83786966-3FAB-50C4-3051-CABC23ECB317}"/>
                </a:ext>
              </a:extLst>
            </p:cNvPr>
            <p:cNvGrpSpPr/>
            <p:nvPr/>
          </p:nvGrpSpPr>
          <p:grpSpPr>
            <a:xfrm>
              <a:off x="6774047" y="8203649"/>
              <a:ext cx="1825200" cy="1652400"/>
              <a:chOff x="10654973" y="4045270"/>
              <a:chExt cx="2108076" cy="2108076"/>
            </a:xfrm>
          </p:grpSpPr>
          <p:pic>
            <p:nvPicPr>
              <p:cNvPr id="45" name="Object 11">
                <a:extLst>
                  <a:ext uri="{FF2B5EF4-FFF2-40B4-BE49-F238E27FC236}">
                    <a16:creationId xmlns:a16="http://schemas.microsoft.com/office/drawing/2014/main" id="{875E3EB1-E048-D8E9-96F0-DD18C1C50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99C3DC6-431F-DD50-E78F-19409DC3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940" y="8694376"/>
              <a:ext cx="1535260" cy="658231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4D676DA-3DD8-CF53-77C2-7899AB475D7B}"/>
              </a:ext>
            </a:extLst>
          </p:cNvPr>
          <p:cNvGrpSpPr/>
          <p:nvPr/>
        </p:nvGrpSpPr>
        <p:grpSpPr>
          <a:xfrm>
            <a:off x="15818081" y="5733277"/>
            <a:ext cx="1825200" cy="1652400"/>
            <a:chOff x="6885822" y="7965331"/>
            <a:chExt cx="1825200" cy="1652400"/>
          </a:xfrm>
        </p:grpSpPr>
        <p:grpSp>
          <p:nvGrpSpPr>
            <p:cNvPr id="48" name="그룹 1004">
              <a:extLst>
                <a:ext uri="{FF2B5EF4-FFF2-40B4-BE49-F238E27FC236}">
                  <a16:creationId xmlns:a16="http://schemas.microsoft.com/office/drawing/2014/main" id="{735826DD-DC31-2A14-D7E4-CE187B43C8A7}"/>
                </a:ext>
              </a:extLst>
            </p:cNvPr>
            <p:cNvGrpSpPr/>
            <p:nvPr/>
          </p:nvGrpSpPr>
          <p:grpSpPr>
            <a:xfrm>
              <a:off x="6885822" y="7965331"/>
              <a:ext cx="1825200" cy="1652400"/>
              <a:chOff x="10654973" y="4045270"/>
              <a:chExt cx="2108076" cy="2108076"/>
            </a:xfrm>
          </p:grpSpPr>
          <p:pic>
            <p:nvPicPr>
              <p:cNvPr id="50" name="Object 11">
                <a:extLst>
                  <a:ext uri="{FF2B5EF4-FFF2-40B4-BE49-F238E27FC236}">
                    <a16:creationId xmlns:a16="http://schemas.microsoft.com/office/drawing/2014/main" id="{6703A010-F622-57DD-608A-47C0F6222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C3DCDE0-D920-4BA3-568B-C8F206605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687" y="8419967"/>
              <a:ext cx="1647113" cy="743127"/>
            </a:xfrm>
            <a:prstGeom prst="rect">
              <a:avLst/>
            </a:prstGeom>
          </p:spPr>
        </p:pic>
      </p:grpSp>
      <p:sp>
        <p:nvSpPr>
          <p:cNvPr id="121" name="TextBox 120"/>
          <p:cNvSpPr txBox="1"/>
          <p:nvPr/>
        </p:nvSpPr>
        <p:spPr>
          <a:xfrm>
            <a:off x="16154400" y="7658100"/>
            <a:ext cx="1121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400" dirty="0" smtClean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DB</a:t>
            </a:r>
            <a:endParaRPr lang="en-US" altLang="ko-KR" sz="24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777000" y="3238500"/>
            <a:ext cx="1825200" cy="1652400"/>
            <a:chOff x="6209384" y="8058091"/>
            <a:chExt cx="1825200" cy="1652400"/>
          </a:xfrm>
        </p:grpSpPr>
        <p:grpSp>
          <p:nvGrpSpPr>
            <p:cNvPr id="124" name="그룹 1004"/>
            <p:cNvGrpSpPr/>
            <p:nvPr/>
          </p:nvGrpSpPr>
          <p:grpSpPr>
            <a:xfrm>
              <a:off x="6209384" y="8058091"/>
              <a:ext cx="1825200" cy="1652400"/>
              <a:chOff x="10654973" y="4045270"/>
              <a:chExt cx="2108076" cy="2108076"/>
            </a:xfrm>
          </p:grpSpPr>
          <p:pic>
            <p:nvPicPr>
              <p:cNvPr id="127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pic>
          <p:nvPicPr>
            <p:cNvPr id="1027" name="Picture 3" descr="C:\Users\lee\Downloads\image-removebg-preview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8343900"/>
              <a:ext cx="1689001" cy="929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3" name="TextBox 122"/>
          <p:cNvSpPr txBox="1"/>
          <p:nvPr/>
        </p:nvSpPr>
        <p:spPr>
          <a:xfrm>
            <a:off x="14890549" y="5215235"/>
            <a:ext cx="1620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ko-KR" altLang="en-US" sz="2400" dirty="0" smtClean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형상관리</a:t>
            </a:r>
            <a:endParaRPr lang="en-US" altLang="ko-KR" sz="24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10632581" y="8330627"/>
            <a:ext cx="1825200" cy="1819996"/>
            <a:chOff x="10654973" y="3831456"/>
            <a:chExt cx="2108076" cy="2321890"/>
          </a:xfrm>
        </p:grpSpPr>
        <p:grpSp>
          <p:nvGrpSpPr>
            <p:cNvPr id="125" name="그룹 1004"/>
            <p:cNvGrpSpPr/>
            <p:nvPr/>
          </p:nvGrpSpPr>
          <p:grpSpPr>
            <a:xfrm>
              <a:off x="10654973" y="4045270"/>
              <a:ext cx="2108076" cy="2108076"/>
              <a:chOff x="10654973" y="4045270"/>
              <a:chExt cx="2108076" cy="2108076"/>
            </a:xfrm>
          </p:grpSpPr>
          <p:pic>
            <p:nvPicPr>
              <p:cNvPr id="129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54973" y="4045270"/>
                <a:ext cx="2108076" cy="2108076"/>
              </a:xfrm>
              <a:prstGeom prst="rect">
                <a:avLst/>
              </a:prstGeom>
            </p:spPr>
          </p:pic>
        </p:grpSp>
        <p:grpSp>
          <p:nvGrpSpPr>
            <p:cNvPr id="126" name="그룹 1017"/>
            <p:cNvGrpSpPr/>
            <p:nvPr/>
          </p:nvGrpSpPr>
          <p:grpSpPr>
            <a:xfrm>
              <a:off x="10787558" y="3831456"/>
              <a:ext cx="1928388" cy="2168968"/>
              <a:chOff x="10787558" y="3831456"/>
              <a:chExt cx="1928388" cy="2168968"/>
            </a:xfrm>
          </p:grpSpPr>
          <p:pic>
            <p:nvPicPr>
              <p:cNvPr id="128" name="Object 6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7558" y="3831456"/>
                <a:ext cx="1928388" cy="21689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846755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409700"/>
            <a:ext cx="4380635" cy="3542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324AC8-336E-4AA5-9A2E-E80D79DEE5D9}"/>
              </a:ext>
            </a:extLst>
          </p:cNvPr>
          <p:cNvSpPr txBox="1"/>
          <p:nvPr/>
        </p:nvSpPr>
        <p:spPr>
          <a:xfrm>
            <a:off x="6743350" y="3238500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44352C"/>
                </a:solidFill>
                <a:latin typeface="+mn-ea"/>
              </a:rPr>
              <a:t>감사합니다</a:t>
            </a:r>
            <a:r>
              <a:rPr lang="en-US" altLang="ko-KR" sz="7200" b="1" dirty="0">
                <a:solidFill>
                  <a:srgbClr val="44352C"/>
                </a:solidFill>
                <a:latin typeface="+mn-ea"/>
              </a:rPr>
              <a:t>.</a:t>
            </a:r>
            <a:endParaRPr lang="ko-KR" altLang="en-US" sz="7200" b="1" dirty="0">
              <a:solidFill>
                <a:srgbClr val="44352C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A2C7B-AF51-491F-A8D8-675333D5F4B5}"/>
              </a:ext>
            </a:extLst>
          </p:cNvPr>
          <p:cNvSpPr txBox="1"/>
          <p:nvPr/>
        </p:nvSpPr>
        <p:spPr>
          <a:xfrm>
            <a:off x="7133598" y="4446358"/>
            <a:ext cx="402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rgbClr val="44352C"/>
                </a:solidFill>
                <a:latin typeface="+mn-e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847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36042" y="3881616"/>
            <a:ext cx="307167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1. </a:t>
            </a:r>
            <a:r>
              <a:rPr lang="ko-KR" altLang="en-US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프로젝트</a:t>
            </a:r>
            <a:r>
              <a:rPr lang="en-US" altLang="ko-KR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 </a:t>
            </a:r>
            <a:r>
              <a:rPr lang="en-US" altLang="ko-KR" sz="3200" dirty="0" err="1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소개</a:t>
            </a:r>
            <a:endParaRPr lang="en-US" altLang="ko-KR" sz="3200" kern="0" spc="-3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ko-KR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2. </a:t>
            </a:r>
            <a:r>
              <a:rPr lang="ko-KR" altLang="en-US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개발 동기</a:t>
            </a:r>
            <a:endParaRPr lang="en-US" altLang="ko-KR" sz="32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ko-KR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3. </a:t>
            </a:r>
            <a:r>
              <a:rPr lang="ko-KR" altLang="en-US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주요 기능</a:t>
            </a:r>
            <a:endParaRPr lang="en-US" altLang="ko-KR" sz="32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ko-KR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4. </a:t>
            </a:r>
            <a:r>
              <a:rPr lang="ko-KR" altLang="en-US" sz="3200" dirty="0" smtClean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기대 효과</a:t>
            </a:r>
            <a:endParaRPr lang="en-US" altLang="ko-KR" sz="3200" dirty="0" smtClean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ko-KR" sz="3200" dirty="0" smtClean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5</a:t>
            </a:r>
            <a:r>
              <a:rPr lang="en-US" altLang="ko-KR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. </a:t>
            </a:r>
            <a:r>
              <a:rPr lang="ko-KR" altLang="en-US" sz="3200" dirty="0">
                <a:solidFill>
                  <a:srgbClr val="846755"/>
                </a:solidFill>
                <a:latin typeface="S-Core Dream 5 Medium" pitchFamily="34" charset="0"/>
                <a:cs typeface="S-Core Dream 5 Medium" pitchFamily="34" charset="0"/>
              </a:rPr>
              <a:t>개발 환경</a:t>
            </a:r>
            <a:endParaRPr lang="en-US" altLang="ko-KR" sz="3200" dirty="0">
              <a:solidFill>
                <a:srgbClr val="846755"/>
              </a:solidFill>
              <a:latin typeface="S-Core Dream 5 Medium" pitchFamily="34" charset="0"/>
              <a:cs typeface="S-Core Dream 5 Medium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963400" y="2628900"/>
            <a:ext cx="2666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EEECE1">
                    <a:lumMod val="25000"/>
                  </a:srgbClr>
                </a:solidFill>
                <a:ea typeface="옥션고딕 B" pitchFamily="2" charset="-127"/>
              </a:rPr>
              <a:t>CONTENTS</a:t>
            </a:r>
            <a:endParaRPr lang="ko-KR" altLang="en-US" sz="4400" dirty="0">
              <a:solidFill>
                <a:srgbClr val="EEECE1">
                  <a:lumMod val="25000"/>
                </a:srgbClr>
              </a:solidFill>
              <a:ea typeface="옥션고딕 B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2149105" y="3386406"/>
            <a:ext cx="361764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0" y="0"/>
            <a:ext cx="9753600" cy="10287000"/>
            <a:chOff x="0" y="-190500"/>
            <a:chExt cx="8610600" cy="104775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90500"/>
              <a:ext cx="8610600" cy="104775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0" y="-190500"/>
              <a:ext cx="8603146" cy="10477500"/>
            </a:xfrm>
            <a:prstGeom prst="rect">
              <a:avLst/>
            </a:prstGeom>
            <a:solidFill>
              <a:srgbClr val="846755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217923"/>
            <a:ext cx="4380635" cy="35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0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34600" y="0"/>
            <a:ext cx="8153400" cy="10287000"/>
            <a:chOff x="11003489" y="24848"/>
            <a:chExt cx="7410534" cy="1054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489" y="24848"/>
              <a:ext cx="7410534" cy="105432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29841" y="1234357"/>
            <a:ext cx="633966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>
                <a:solidFill>
                  <a:srgbClr val="FCECDB"/>
                </a:solidFill>
                <a:latin typeface="Gmarket Sans Medium" pitchFamily="34" charset="0"/>
                <a:cs typeface="Gmarket Sans Medium" pitchFamily="34" charset="0"/>
              </a:rPr>
              <a:t>프로젝트 소개</a:t>
            </a:r>
            <a:endParaRPr lang="en-US" sz="4500" dirty="0">
              <a:solidFill>
                <a:srgbClr val="FCECDB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0" y="913175"/>
            <a:ext cx="5102616" cy="304516"/>
            <a:chOff x="0" y="528351"/>
            <a:chExt cx="5102616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sp>
        <p:nvSpPr>
          <p:cNvPr id="19" name="Object 8"/>
          <p:cNvSpPr txBox="1"/>
          <p:nvPr/>
        </p:nvSpPr>
        <p:spPr>
          <a:xfrm>
            <a:off x="428187" y="1292357"/>
            <a:ext cx="126634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01</a:t>
            </a:r>
            <a:endParaRPr 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314392"/>
            <a:ext cx="4380635" cy="35420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134600" y="0"/>
            <a:ext cx="8153400" cy="10287000"/>
          </a:xfrm>
          <a:prstGeom prst="rect">
            <a:avLst/>
          </a:prstGeom>
          <a:solidFill>
            <a:srgbClr val="84675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28186" y="2223847"/>
            <a:ext cx="6201213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Youth-bridge</a:t>
            </a:r>
          </a:p>
        </p:txBody>
      </p:sp>
      <p:sp>
        <p:nvSpPr>
          <p:cNvPr id="14" name="Object 6"/>
          <p:cNvSpPr txBox="1"/>
          <p:nvPr/>
        </p:nvSpPr>
        <p:spPr>
          <a:xfrm>
            <a:off x="614883" y="5067300"/>
            <a:ext cx="797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은둔형</a:t>
            </a:r>
            <a:r>
              <a:rPr lang="ko-KR" altLang="en-US" sz="4000" b="1" dirty="0">
                <a:solidFill>
                  <a:schemeClr val="bg1"/>
                </a:solidFill>
                <a:latin typeface="Gmarket Sans Medium" pitchFamily="34" charset="0"/>
                <a:cs typeface="Gmarket Sans Medium" pitchFamily="34" charset="0"/>
              </a:rPr>
              <a:t> 외톨이</a:t>
            </a:r>
            <a:endParaRPr lang="en-US" altLang="ko-KR" sz="4000" b="1" dirty="0">
              <a:solidFill>
                <a:schemeClr val="bg1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855046" y="6048970"/>
            <a:ext cx="8212754" cy="1137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사회생활에 적응하지 못하고 방이 나 집 안에만 머물며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외부와 </a:t>
            </a:r>
            <a:r>
              <a:rPr lang="ko-KR" altLang="en-US" sz="2400" dirty="0">
                <a:solidFill>
                  <a:schemeClr val="bg1"/>
                </a:solidFill>
              </a:rPr>
              <a:t>단절된 채 </a:t>
            </a:r>
            <a:r>
              <a:rPr lang="ko-KR" altLang="en-US" sz="2400" dirty="0" smtClean="0">
                <a:solidFill>
                  <a:schemeClr val="bg1"/>
                </a:solidFill>
              </a:rPr>
              <a:t>활동을 </a:t>
            </a:r>
            <a:r>
              <a:rPr lang="ko-KR" altLang="en-US" sz="2400" dirty="0">
                <a:solidFill>
                  <a:schemeClr val="bg1"/>
                </a:solidFill>
              </a:rPr>
              <a:t>거부하는 </a:t>
            </a:r>
            <a:r>
              <a:rPr lang="ko-KR" altLang="en-US" sz="2400" dirty="0" smtClean="0">
                <a:solidFill>
                  <a:schemeClr val="bg1"/>
                </a:solidFill>
              </a:rPr>
              <a:t>사람들을 일컫는 용어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14883" y="3462635"/>
            <a:ext cx="8235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r>
              <a:rPr lang="ko-KR" altLang="en-US" sz="2400" dirty="0">
                <a:solidFill>
                  <a:schemeClr val="bg1"/>
                </a:solidFill>
              </a:rPr>
              <a:t>청년들과 사회적 기회를 연결 하는 다리 역할을 의미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43000" y="571500"/>
            <a:ext cx="679985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solidFill>
                  <a:srgbClr val="846755"/>
                </a:solidFill>
                <a:latin typeface="Gmarket Sans Bold" pitchFamily="34" charset="0"/>
                <a:cs typeface="Gmarket Sans Bold" pitchFamily="34" charset="0"/>
              </a:rPr>
              <a:t>개발 동기</a:t>
            </a:r>
            <a:endParaRPr lang="en-US" sz="4800" b="1" dirty="0">
              <a:solidFill>
                <a:srgbClr val="846755"/>
              </a:solidFill>
              <a:latin typeface="Gmarket Sans Bold" pitchFamily="34" charset="0"/>
              <a:cs typeface="Gmarket Sans Bold" pitchFamily="34" charset="0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297082" y="651639"/>
            <a:ext cx="126634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solidFill>
                  <a:srgbClr val="846755"/>
                </a:solidFill>
                <a:latin typeface="Gmarket Sans Light" pitchFamily="34" charset="0"/>
                <a:cs typeface="Gmarket Sans Light" pitchFamily="34" charset="0"/>
              </a:rPr>
              <a:t>02</a:t>
            </a:r>
            <a:endParaRPr lang="en-US" sz="2000" dirty="0">
              <a:solidFill>
                <a:srgbClr val="846755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-1271773"/>
            <a:ext cx="4380635" cy="3542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97" y="190500"/>
            <a:ext cx="8100909" cy="10096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293" y="0"/>
            <a:ext cx="8830907" cy="107552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290553"/>
            <a:ext cx="6973273" cy="101741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520" y="1735878"/>
            <a:ext cx="8808758" cy="56019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00" y="34312"/>
            <a:ext cx="9187401" cy="1023484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376" y="121327"/>
            <a:ext cx="11353800" cy="9777619"/>
            <a:chOff x="4905965" y="0"/>
            <a:chExt cx="9172312" cy="100692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965" y="0"/>
              <a:ext cx="9172312" cy="10069272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477000" y="6743700"/>
              <a:ext cx="5233646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9826" y="207736"/>
            <a:ext cx="7932688" cy="10192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50327" y="1217691"/>
            <a:ext cx="53884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 smtClean="0">
                <a:solidFill>
                  <a:srgbClr val="FCECDB"/>
                </a:solidFill>
                <a:latin typeface="Gmarket Sans Medium" pitchFamily="34" charset="0"/>
                <a:cs typeface="Gmarket Sans Medium" pitchFamily="34" charset="0"/>
              </a:rPr>
              <a:t>업무분담 및 일정</a:t>
            </a:r>
            <a:endParaRPr lang="en-US" sz="3600" dirty="0">
              <a:solidFill>
                <a:srgbClr val="FCECDB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0" y="913175"/>
            <a:ext cx="5102616" cy="304516"/>
            <a:chOff x="0" y="528351"/>
            <a:chExt cx="5102616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485900"/>
            <a:ext cx="4380635" cy="3923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2249561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CECDB"/>
                </a:solidFill>
              </a:rPr>
              <a:t>✔이태순 </a:t>
            </a:r>
            <a:endParaRPr lang="en-US" altLang="ko-KR" sz="2400" dirty="0">
              <a:solidFill>
                <a:srgbClr val="FCECDB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CECDB"/>
                </a:solidFill>
              </a:rPr>
              <a:t>관리자페이지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>
                <a:solidFill>
                  <a:srgbClr val="FCECDB"/>
                </a:solidFill>
              </a:rPr>
              <a:t>일자리정보제공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>
                <a:solidFill>
                  <a:srgbClr val="FCECDB"/>
                </a:solidFill>
              </a:rPr>
              <a:t>박람회정보제공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>
                <a:solidFill>
                  <a:srgbClr val="FCECDB"/>
                </a:solidFill>
              </a:rPr>
              <a:t>의사소통훈련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5977722"/>
            <a:ext cx="8534400" cy="59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CECDB"/>
                </a:solidFill>
              </a:rPr>
              <a:t>✔ </a:t>
            </a:r>
            <a:r>
              <a:rPr lang="ko-KR" altLang="en-US" sz="2400" dirty="0" smtClean="0">
                <a:solidFill>
                  <a:srgbClr val="FCECDB"/>
                </a:solidFill>
              </a:rPr>
              <a:t>이진아 </a:t>
            </a:r>
            <a:r>
              <a:rPr lang="en-US" altLang="ko-KR" sz="2400" dirty="0" smtClean="0">
                <a:solidFill>
                  <a:srgbClr val="FCECDB"/>
                </a:solidFill>
              </a:rPr>
              <a:t>: </a:t>
            </a:r>
            <a:r>
              <a:rPr lang="ko-KR" altLang="en-US" sz="2400" dirty="0" smtClean="0">
                <a:solidFill>
                  <a:srgbClr val="FCECDB"/>
                </a:solidFill>
              </a:rPr>
              <a:t>일기장</a:t>
            </a:r>
            <a:r>
              <a:rPr lang="en-US" altLang="ko-KR" sz="2400" dirty="0" smtClean="0">
                <a:solidFill>
                  <a:srgbClr val="FCECDB"/>
                </a:solidFill>
              </a:rPr>
              <a:t>, </a:t>
            </a:r>
            <a:r>
              <a:rPr lang="ko-KR" altLang="en-US" sz="2400" dirty="0" smtClean="0">
                <a:solidFill>
                  <a:srgbClr val="FCECDB"/>
                </a:solidFill>
              </a:rPr>
              <a:t>일기장 </a:t>
            </a:r>
            <a:r>
              <a:rPr lang="ko-KR" altLang="en-US" sz="2400" dirty="0" err="1">
                <a:solidFill>
                  <a:srgbClr val="FCECDB"/>
                </a:solidFill>
              </a:rPr>
              <a:t>감정그래프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 err="1">
                <a:solidFill>
                  <a:srgbClr val="FCECDB"/>
                </a:solidFill>
              </a:rPr>
              <a:t>버킷리스트</a:t>
            </a:r>
            <a:r>
              <a:rPr lang="en-US" altLang="ko-KR" sz="2400" dirty="0">
                <a:solidFill>
                  <a:srgbClr val="FCECDB"/>
                </a:solidFill>
              </a:rPr>
              <a:t>, UI</a:t>
            </a:r>
            <a:endParaRPr lang="ko-KR" altLang="en-US" sz="2400" dirty="0">
              <a:solidFill>
                <a:srgbClr val="FCECDB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" y="3390114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CECDB"/>
                </a:solidFill>
              </a:rPr>
              <a:t>✔ </a:t>
            </a:r>
            <a:r>
              <a:rPr lang="ko-KR" altLang="en-US" sz="2400" dirty="0" err="1" smtClean="0">
                <a:solidFill>
                  <a:srgbClr val="FCECDB"/>
                </a:solidFill>
              </a:rPr>
              <a:t>김택훈</a:t>
            </a:r>
            <a:endParaRPr lang="en-US" altLang="ko-KR" sz="2400" dirty="0" smtClean="0">
              <a:solidFill>
                <a:srgbClr val="FCECDB"/>
              </a:solidFill>
            </a:endParaRPr>
          </a:p>
          <a:p>
            <a:r>
              <a:rPr lang="en-US" altLang="ko-KR" sz="2400" dirty="0" smtClean="0">
                <a:solidFill>
                  <a:srgbClr val="FCECDB"/>
                </a:solidFill>
              </a:rPr>
              <a:t> </a:t>
            </a:r>
            <a:r>
              <a:rPr lang="ko-KR" altLang="en-US" sz="2400" dirty="0">
                <a:solidFill>
                  <a:srgbClr val="FCECDB"/>
                </a:solidFill>
              </a:rPr>
              <a:t>회원</a:t>
            </a:r>
            <a:r>
              <a:rPr lang="en-US" altLang="ko-KR" sz="2400" dirty="0">
                <a:solidFill>
                  <a:srgbClr val="FCECDB"/>
                </a:solidFill>
              </a:rPr>
              <a:t>/</a:t>
            </a:r>
            <a:r>
              <a:rPr lang="ko-KR" altLang="en-US" sz="2400" dirty="0" err="1">
                <a:solidFill>
                  <a:srgbClr val="FCECDB"/>
                </a:solidFill>
              </a:rPr>
              <a:t>상담사</a:t>
            </a:r>
            <a:r>
              <a:rPr lang="en-US" altLang="ko-KR" sz="2400" dirty="0">
                <a:solidFill>
                  <a:srgbClr val="FCECDB"/>
                </a:solidFill>
              </a:rPr>
              <a:t>(</a:t>
            </a:r>
            <a:r>
              <a:rPr lang="ko-KR" altLang="en-US" sz="2400" dirty="0">
                <a:solidFill>
                  <a:srgbClr val="FCECDB"/>
                </a:solidFill>
              </a:rPr>
              <a:t>로그인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 err="1">
                <a:solidFill>
                  <a:srgbClr val="FCECDB"/>
                </a:solidFill>
              </a:rPr>
              <a:t>간편로그인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>
                <a:solidFill>
                  <a:srgbClr val="FCECDB"/>
                </a:solidFill>
              </a:rPr>
              <a:t>회원가입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 err="1">
                <a:solidFill>
                  <a:srgbClr val="FCECDB"/>
                </a:solidFill>
              </a:rPr>
              <a:t>마이페이지</a:t>
            </a:r>
            <a:r>
              <a:rPr lang="en-US" altLang="ko-KR" sz="2400" dirty="0" smtClean="0">
                <a:solidFill>
                  <a:srgbClr val="FCECDB"/>
                </a:solidFill>
              </a:rPr>
              <a:t>), FAQ</a:t>
            </a:r>
            <a:endParaRPr lang="ko-KR" altLang="en-US" sz="2400" dirty="0">
              <a:solidFill>
                <a:srgbClr val="FCECDB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400" y="4556067"/>
            <a:ext cx="11201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CECDB"/>
                </a:solidFill>
              </a:rPr>
              <a:t>✔ </a:t>
            </a:r>
            <a:r>
              <a:rPr lang="ko-KR" altLang="en-US" sz="2400" dirty="0" smtClean="0">
                <a:solidFill>
                  <a:srgbClr val="FCECDB"/>
                </a:solidFill>
              </a:rPr>
              <a:t>김유성 </a:t>
            </a:r>
            <a:endParaRPr lang="en-US" altLang="ko-KR" sz="2400" dirty="0">
              <a:solidFill>
                <a:srgbClr val="FCECDB"/>
              </a:solidFill>
            </a:endParaRPr>
          </a:p>
          <a:p>
            <a:r>
              <a:rPr lang="ko-KR" altLang="en-US" sz="2400" dirty="0" err="1" smtClean="0">
                <a:solidFill>
                  <a:srgbClr val="FCECDB"/>
                </a:solidFill>
              </a:rPr>
              <a:t>상담예약</a:t>
            </a:r>
            <a:r>
              <a:rPr lang="ko-KR" altLang="en-US" sz="2400" dirty="0" smtClean="0">
                <a:solidFill>
                  <a:srgbClr val="FCECDB"/>
                </a:solidFill>
              </a:rPr>
              <a:t> </a:t>
            </a:r>
            <a:r>
              <a:rPr lang="en-US" altLang="ko-KR" sz="2400" dirty="0">
                <a:solidFill>
                  <a:srgbClr val="FCECDB"/>
                </a:solidFill>
              </a:rPr>
              <a:t>/ </a:t>
            </a:r>
            <a:r>
              <a:rPr lang="ko-KR" altLang="en-US" sz="2400" dirty="0">
                <a:solidFill>
                  <a:srgbClr val="FCECDB"/>
                </a:solidFill>
              </a:rPr>
              <a:t>관리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 err="1">
                <a:solidFill>
                  <a:srgbClr val="FCECDB"/>
                </a:solidFill>
              </a:rPr>
              <a:t>상담사</a:t>
            </a:r>
            <a:r>
              <a:rPr lang="ko-KR" altLang="en-US" sz="2400" dirty="0">
                <a:solidFill>
                  <a:srgbClr val="FCECDB"/>
                </a:solidFill>
              </a:rPr>
              <a:t> 정보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 err="1">
                <a:solidFill>
                  <a:srgbClr val="FCECDB"/>
                </a:solidFill>
              </a:rPr>
              <a:t>상담사</a:t>
            </a:r>
            <a:r>
              <a:rPr lang="ko-KR" altLang="en-US" sz="2400" dirty="0">
                <a:solidFill>
                  <a:srgbClr val="FCECDB"/>
                </a:solidFill>
              </a:rPr>
              <a:t> 일정관리</a:t>
            </a:r>
            <a:r>
              <a:rPr lang="en-US" altLang="ko-KR" sz="2400" dirty="0" smtClean="0">
                <a:solidFill>
                  <a:srgbClr val="FCECDB"/>
                </a:solidFill>
              </a:rPr>
              <a:t>, </a:t>
            </a:r>
            <a:r>
              <a:rPr lang="ko-KR" altLang="en-US" sz="2400" dirty="0" smtClean="0">
                <a:solidFill>
                  <a:srgbClr val="FCECDB"/>
                </a:solidFill>
              </a:rPr>
              <a:t>실시간채팅상담</a:t>
            </a:r>
            <a:endParaRPr lang="en-US" altLang="ko-KR" sz="2400" dirty="0" smtClean="0">
              <a:solidFill>
                <a:srgbClr val="FCECDB"/>
              </a:solidFill>
            </a:endParaRPr>
          </a:p>
          <a:p>
            <a:r>
              <a:rPr lang="ko-KR" altLang="en-US" sz="2400" dirty="0" smtClean="0">
                <a:solidFill>
                  <a:srgbClr val="FCECDB"/>
                </a:solidFill>
              </a:rPr>
              <a:t>오프라인상담소 </a:t>
            </a:r>
            <a:r>
              <a:rPr lang="ko-KR" altLang="en-US" sz="2400" dirty="0">
                <a:solidFill>
                  <a:srgbClr val="FCECDB"/>
                </a:solidFill>
              </a:rPr>
              <a:t>정보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3400" y="6935954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CECDB"/>
                </a:solidFill>
              </a:rPr>
              <a:t>✔ </a:t>
            </a:r>
            <a:r>
              <a:rPr lang="ko-KR" altLang="en-US" sz="2400" dirty="0" smtClean="0">
                <a:solidFill>
                  <a:srgbClr val="FCECDB"/>
                </a:solidFill>
              </a:rPr>
              <a:t>한지원 </a:t>
            </a:r>
            <a:r>
              <a:rPr lang="en-US" altLang="ko-KR" sz="2400" dirty="0" smtClean="0">
                <a:solidFill>
                  <a:srgbClr val="FCECDB"/>
                </a:solidFill>
              </a:rPr>
              <a:t>: </a:t>
            </a:r>
            <a:r>
              <a:rPr lang="ko-KR" altLang="en-US" sz="2400" dirty="0" smtClean="0">
                <a:solidFill>
                  <a:srgbClr val="FCECDB"/>
                </a:solidFill>
              </a:rPr>
              <a:t>지원정책정보</a:t>
            </a:r>
            <a:r>
              <a:rPr lang="en-US" altLang="ko-KR" sz="2400" dirty="0">
                <a:solidFill>
                  <a:srgbClr val="FCECDB"/>
                </a:solidFill>
              </a:rPr>
              <a:t>, </a:t>
            </a:r>
            <a:r>
              <a:rPr lang="ko-KR" altLang="en-US" sz="2400" dirty="0">
                <a:solidFill>
                  <a:srgbClr val="FCECDB"/>
                </a:solidFill>
              </a:rPr>
              <a:t>자유게시판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95324"/>
              </p:ext>
            </p:extLst>
          </p:nvPr>
        </p:nvGraphicFramePr>
        <p:xfrm>
          <a:off x="8703836" y="1339840"/>
          <a:ext cx="9050762" cy="81470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9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1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846755"/>
                          </a:solidFill>
                        </a:rPr>
                        <a:t>SUN</a:t>
                      </a:r>
                      <a:endParaRPr lang="ko-KR" altLang="en-US" sz="2500" dirty="0">
                        <a:solidFill>
                          <a:srgbClr val="846755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846755"/>
                          </a:solidFill>
                        </a:rPr>
                        <a:t>MON</a:t>
                      </a:r>
                      <a:endParaRPr lang="ko-KR" altLang="en-US" sz="2500" dirty="0">
                        <a:solidFill>
                          <a:srgbClr val="846755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846755"/>
                          </a:solidFill>
                        </a:rPr>
                        <a:t>TUE</a:t>
                      </a:r>
                      <a:endParaRPr lang="ko-KR" altLang="en-US" sz="2500" dirty="0">
                        <a:solidFill>
                          <a:srgbClr val="846755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846755"/>
                          </a:solidFill>
                        </a:rPr>
                        <a:t>WED</a:t>
                      </a:r>
                      <a:endParaRPr lang="ko-KR" altLang="en-US" sz="2500" dirty="0">
                        <a:solidFill>
                          <a:srgbClr val="846755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846755"/>
                          </a:solidFill>
                        </a:rPr>
                        <a:t>THU</a:t>
                      </a:r>
                      <a:endParaRPr lang="ko-KR" altLang="en-US" sz="2500" dirty="0">
                        <a:solidFill>
                          <a:srgbClr val="846755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846755"/>
                          </a:solidFill>
                        </a:rPr>
                        <a:t>FRI</a:t>
                      </a:r>
                      <a:endParaRPr lang="ko-KR" altLang="en-US" sz="2500" dirty="0">
                        <a:solidFill>
                          <a:srgbClr val="846755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846755"/>
                          </a:solidFill>
                        </a:rPr>
                        <a:t>SAT</a:t>
                      </a:r>
                      <a:endParaRPr lang="ko-KR" altLang="en-US" sz="2500" dirty="0">
                        <a:solidFill>
                          <a:srgbClr val="846755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363"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7/17</a:t>
                      </a: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21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22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ko-KR" alt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24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26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27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28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ko-KR" alt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8/1</a:t>
                      </a:r>
                      <a:endParaRPr lang="ko-KR" altLang="en-US" sz="25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11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14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ko-KR" alt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21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22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23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24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26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012762"/>
                  </a:ext>
                </a:extLst>
              </a:tr>
              <a:tr h="739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ko-KR" altLang="en-US" sz="2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28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808771"/>
                  </a:ext>
                </a:extLst>
              </a:tr>
              <a:tr h="2171097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smtClean="0">
                          <a:solidFill>
                            <a:srgbClr val="846755"/>
                          </a:solidFill>
                        </a:rPr>
                        <a:t>23.07.31 </a:t>
                      </a:r>
                      <a:r>
                        <a:rPr lang="en-US" altLang="ko-KR" sz="3000" b="1" dirty="0">
                          <a:solidFill>
                            <a:srgbClr val="846755"/>
                          </a:solidFill>
                        </a:rPr>
                        <a:t>~ </a:t>
                      </a:r>
                      <a:r>
                        <a:rPr lang="en-US" altLang="ko-KR" sz="3000" b="1" dirty="0" smtClean="0">
                          <a:solidFill>
                            <a:srgbClr val="846755"/>
                          </a:solidFill>
                        </a:rPr>
                        <a:t>23.08.31</a:t>
                      </a:r>
                      <a:endParaRPr lang="ko-KR" altLang="en-US" sz="3000" b="1" dirty="0">
                        <a:solidFill>
                          <a:srgbClr val="846755"/>
                        </a:solidFill>
                      </a:endParaRPr>
                    </a:p>
                  </a:txBody>
                  <a:tcPr anchor="ctr">
                    <a:solidFill>
                      <a:srgbClr val="FCECD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466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7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913175"/>
            <a:ext cx="5102616" cy="304516"/>
            <a:chOff x="0" y="528351"/>
            <a:chExt cx="5102616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90500"/>
            <a:ext cx="11430000" cy="99228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485900"/>
            <a:ext cx="4380635" cy="3923023"/>
          </a:xfrm>
          <a:prstGeom prst="rect">
            <a:avLst/>
          </a:prstGeom>
        </p:spPr>
      </p:pic>
      <p:sp>
        <p:nvSpPr>
          <p:cNvPr id="17" name="Object 7"/>
          <p:cNvSpPr txBox="1"/>
          <p:nvPr/>
        </p:nvSpPr>
        <p:spPr>
          <a:xfrm>
            <a:off x="250327" y="1217691"/>
            <a:ext cx="6339661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dirty="0" err="1" smtClean="0">
                <a:solidFill>
                  <a:srgbClr val="FCECDB"/>
                </a:solidFill>
                <a:latin typeface="Gmarket Sans Medium" pitchFamily="34" charset="0"/>
                <a:cs typeface="Gmarket Sans Medium" pitchFamily="34" charset="0"/>
              </a:rPr>
              <a:t>유스케이스</a:t>
            </a:r>
            <a:endParaRPr lang="en-US" sz="4500" dirty="0">
              <a:solidFill>
                <a:srgbClr val="FCECDB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6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50327" y="1217691"/>
            <a:ext cx="53884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smtClean="0">
                <a:solidFill>
                  <a:srgbClr val="FCECDB"/>
                </a:solidFill>
                <a:latin typeface="Gmarket Sans Medium" pitchFamily="34" charset="0"/>
                <a:cs typeface="Gmarket Sans Medium" pitchFamily="34" charset="0"/>
              </a:rPr>
              <a:t>ER-</a:t>
            </a:r>
            <a:r>
              <a:rPr lang="ko-KR" altLang="en-US" sz="3600" dirty="0" smtClean="0">
                <a:solidFill>
                  <a:srgbClr val="FCECDB"/>
                </a:solidFill>
                <a:latin typeface="Gmarket Sans Medium" pitchFamily="34" charset="0"/>
                <a:cs typeface="Gmarket Sans Medium" pitchFamily="34" charset="0"/>
              </a:rPr>
              <a:t>다이어그램</a:t>
            </a:r>
            <a:endParaRPr lang="en-US" sz="3600" dirty="0">
              <a:solidFill>
                <a:srgbClr val="FCECDB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0" y="913175"/>
            <a:ext cx="5102616" cy="304516"/>
            <a:chOff x="0" y="528351"/>
            <a:chExt cx="5102616" cy="304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8351"/>
              <a:ext cx="5102616" cy="304516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485900"/>
            <a:ext cx="4380635" cy="39230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82245"/>
            <a:ext cx="12268200" cy="99458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0" y="23219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CECDB"/>
                </a:solidFill>
              </a:rPr>
              <a:t>이태순</a:t>
            </a:r>
            <a:endParaRPr lang="ko-KR" altLang="en-US" dirty="0">
              <a:solidFill>
                <a:srgbClr val="FCECDB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6400" y="2340486"/>
            <a:ext cx="609600" cy="304800"/>
          </a:xfrm>
          <a:prstGeom prst="rect">
            <a:avLst/>
          </a:prstGeom>
          <a:solidFill>
            <a:srgbClr val="FF8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4675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6000" y="42858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CECDB"/>
                </a:solidFill>
              </a:rPr>
              <a:t>이진아</a:t>
            </a:r>
            <a:endParaRPr lang="ko-KR" altLang="en-US" dirty="0">
              <a:solidFill>
                <a:srgbClr val="FCECDB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76400" y="4304448"/>
            <a:ext cx="609600" cy="304800"/>
          </a:xfrm>
          <a:prstGeom prst="rect">
            <a:avLst/>
          </a:prstGeom>
          <a:solidFill>
            <a:srgbClr val="8080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4675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6000" y="298304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CECDB"/>
                </a:solidFill>
              </a:rPr>
              <a:t>김택훈</a:t>
            </a:r>
            <a:endParaRPr lang="ko-KR" altLang="en-US" dirty="0">
              <a:solidFill>
                <a:srgbClr val="FCECDB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76400" y="3001616"/>
            <a:ext cx="609600" cy="304800"/>
          </a:xfrm>
          <a:prstGeom prst="rect">
            <a:avLst/>
          </a:prstGeom>
          <a:solidFill>
            <a:srgbClr val="80FF8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4675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0" y="363448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CECDB"/>
                </a:solidFill>
              </a:rPr>
              <a:t>김유성</a:t>
            </a:r>
            <a:endParaRPr lang="ko-KR" altLang="en-US" dirty="0">
              <a:solidFill>
                <a:srgbClr val="FCECDB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76400" y="3653054"/>
            <a:ext cx="609600" cy="304800"/>
          </a:xfrm>
          <a:prstGeom prst="rect">
            <a:avLst/>
          </a:prstGeom>
          <a:solidFill>
            <a:srgbClr val="FF804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4675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86000" y="4937269"/>
            <a:ext cx="83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CECDB"/>
                </a:solidFill>
              </a:rPr>
              <a:t>한지원</a:t>
            </a:r>
            <a:endParaRPr lang="ko-KR" altLang="en-US" dirty="0">
              <a:solidFill>
                <a:srgbClr val="FCECDB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76400" y="4955842"/>
            <a:ext cx="609600" cy="304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467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038" y="518"/>
            <a:ext cx="18311038" cy="6514582"/>
            <a:chOff x="4271745" y="-2989351"/>
            <a:chExt cx="11373281" cy="6514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745" y="-2989351"/>
              <a:ext cx="11373281" cy="6514582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-11519" y="0"/>
            <a:ext cx="18288000" cy="10287000"/>
          </a:xfrm>
          <a:prstGeom prst="rect">
            <a:avLst/>
          </a:prstGeom>
          <a:solidFill>
            <a:srgbClr val="846755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129" name="그룹 1003"/>
          <p:cNvGrpSpPr/>
          <p:nvPr/>
        </p:nvGrpSpPr>
        <p:grpSpPr>
          <a:xfrm>
            <a:off x="2438400" y="4266588"/>
            <a:ext cx="3020697" cy="4538877"/>
            <a:chOff x="1234324" y="4566020"/>
            <a:chExt cx="3020697" cy="4538877"/>
          </a:xfrm>
        </p:grpSpPr>
        <p:pic>
          <p:nvPicPr>
            <p:cNvPr id="135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324" y="4566020"/>
              <a:ext cx="3020697" cy="4538877"/>
            </a:xfrm>
            <a:prstGeom prst="rect">
              <a:avLst/>
            </a:prstGeom>
          </p:spPr>
        </p:pic>
      </p:grpSp>
      <p:grpSp>
        <p:nvGrpSpPr>
          <p:cNvPr id="130" name="그룹 1004"/>
          <p:cNvGrpSpPr/>
          <p:nvPr/>
        </p:nvGrpSpPr>
        <p:grpSpPr>
          <a:xfrm>
            <a:off x="3413454" y="5364011"/>
            <a:ext cx="1070588" cy="1070588"/>
            <a:chOff x="2209378" y="5663443"/>
            <a:chExt cx="1070588" cy="1070588"/>
          </a:xfrm>
        </p:grpSpPr>
        <p:pic>
          <p:nvPicPr>
            <p:cNvPr id="134" name="Object 1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36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378" y="5663443"/>
              <a:ext cx="1070588" cy="1070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Object 17"/>
          <p:cNvSpPr txBox="1"/>
          <p:nvPr/>
        </p:nvSpPr>
        <p:spPr>
          <a:xfrm>
            <a:off x="2137762" y="7162188"/>
            <a:ext cx="3621973" cy="1131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u="sng" dirty="0" smtClean="0">
                <a:solidFill>
                  <a:srgbClr val="C56618"/>
                </a:solidFill>
              </a:rPr>
              <a:t>누구나</a:t>
            </a:r>
            <a:endParaRPr lang="en-US" altLang="ko-KR" sz="1500" u="sng" dirty="0" smtClean="0">
              <a:solidFill>
                <a:srgbClr val="C5661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/>
              <a:t>상담을 </a:t>
            </a:r>
            <a:r>
              <a:rPr lang="ko-KR" altLang="en-US" sz="1500" dirty="0"/>
              <a:t>통해 </a:t>
            </a:r>
            <a:r>
              <a:rPr lang="ko-KR" altLang="en-US" sz="1500" dirty="0" smtClean="0"/>
              <a:t>자신의 </a:t>
            </a:r>
            <a:endParaRPr lang="en-US" altLang="ko-KR" sz="1500" dirty="0"/>
          </a:p>
          <a:p>
            <a:pPr algn="ctr">
              <a:lnSpc>
                <a:spcPct val="150000"/>
              </a:lnSpc>
            </a:pPr>
            <a:r>
              <a:rPr lang="ko-KR" altLang="en-US" sz="1500" dirty="0"/>
              <a:t>심리 상태</a:t>
            </a:r>
            <a:r>
              <a:rPr lang="en-US" altLang="ko-KR" sz="1500" dirty="0"/>
              <a:t>, </a:t>
            </a:r>
            <a:r>
              <a:rPr lang="ko-KR" altLang="en-US" sz="1500" dirty="0"/>
              <a:t>현 상황 체크 </a:t>
            </a:r>
            <a:endParaRPr lang="en-US" sz="1500" dirty="0"/>
          </a:p>
        </p:txBody>
      </p:sp>
      <p:sp>
        <p:nvSpPr>
          <p:cNvPr id="132" name="Object 18"/>
          <p:cNvSpPr txBox="1"/>
          <p:nvPr/>
        </p:nvSpPr>
        <p:spPr>
          <a:xfrm>
            <a:off x="2504813" y="6678281"/>
            <a:ext cx="288786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Gmarket Sans Medium"/>
              </a:rPr>
              <a:t>상담</a:t>
            </a:r>
            <a:endParaRPr lang="en-US" dirty="0">
              <a:latin typeface="Gmarket Sans Medium"/>
            </a:endParaRPr>
          </a:p>
        </p:txBody>
      </p:sp>
      <p:sp>
        <p:nvSpPr>
          <p:cNvPr id="133" name="Object 19"/>
          <p:cNvSpPr txBox="1"/>
          <p:nvPr/>
        </p:nvSpPr>
        <p:spPr>
          <a:xfrm>
            <a:off x="3413454" y="4600743"/>
            <a:ext cx="958484" cy="427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A48A7B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grpSp>
        <p:nvGrpSpPr>
          <p:cNvPr id="122" name="그룹 1003"/>
          <p:cNvGrpSpPr/>
          <p:nvPr/>
        </p:nvGrpSpPr>
        <p:grpSpPr>
          <a:xfrm>
            <a:off x="6000301" y="4260938"/>
            <a:ext cx="3020697" cy="4538877"/>
            <a:chOff x="1234324" y="4566020"/>
            <a:chExt cx="3020697" cy="4538877"/>
          </a:xfrm>
        </p:grpSpPr>
        <p:pic>
          <p:nvPicPr>
            <p:cNvPr id="12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324" y="4566020"/>
              <a:ext cx="3020697" cy="4538877"/>
            </a:xfrm>
            <a:prstGeom prst="rect">
              <a:avLst/>
            </a:prstGeom>
          </p:spPr>
        </p:pic>
      </p:grpSp>
      <p:grpSp>
        <p:nvGrpSpPr>
          <p:cNvPr id="123" name="그룹 1004"/>
          <p:cNvGrpSpPr/>
          <p:nvPr/>
        </p:nvGrpSpPr>
        <p:grpSpPr>
          <a:xfrm>
            <a:off x="6876503" y="5358120"/>
            <a:ext cx="1070588" cy="1070588"/>
            <a:chOff x="2209378" y="5663443"/>
            <a:chExt cx="1070588" cy="1070588"/>
          </a:xfrm>
        </p:grpSpPr>
        <p:pic>
          <p:nvPicPr>
            <p:cNvPr id="127" name="Object 14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378" y="5663443"/>
              <a:ext cx="1070588" cy="1070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Object 17"/>
          <p:cNvSpPr txBox="1"/>
          <p:nvPr/>
        </p:nvSpPr>
        <p:spPr>
          <a:xfrm>
            <a:off x="5699663" y="7156538"/>
            <a:ext cx="3621973" cy="1102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일기장을 작성하여 </a:t>
            </a:r>
            <a:endParaRPr lang="en-US" altLang="ko-KR" sz="1500" dirty="0"/>
          </a:p>
          <a:p>
            <a:pPr algn="ctr">
              <a:lnSpc>
                <a:spcPct val="150000"/>
              </a:lnSpc>
            </a:pPr>
            <a:r>
              <a:rPr lang="ko-KR" altLang="en-US" sz="1500" dirty="0"/>
              <a:t>자신의 감정이 변화되는</a:t>
            </a:r>
            <a:endParaRPr lang="en-US" altLang="ko-KR" sz="1500" dirty="0"/>
          </a:p>
          <a:p>
            <a:pPr algn="ctr">
              <a:lnSpc>
                <a:spcPct val="150000"/>
              </a:lnSpc>
            </a:pPr>
            <a:r>
              <a:rPr lang="ko-KR" altLang="en-US" sz="1500" dirty="0"/>
              <a:t> 모습을 체크</a:t>
            </a:r>
            <a:endParaRPr lang="en-US" altLang="ko-KR" sz="1500" dirty="0"/>
          </a:p>
        </p:txBody>
      </p:sp>
      <p:sp>
        <p:nvSpPr>
          <p:cNvPr id="125" name="Object 18"/>
          <p:cNvSpPr txBox="1"/>
          <p:nvPr/>
        </p:nvSpPr>
        <p:spPr>
          <a:xfrm>
            <a:off x="6066714" y="6672631"/>
            <a:ext cx="288786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Gmarket Sans Medium"/>
              </a:rPr>
              <a:t>일기장</a:t>
            </a:r>
            <a:endParaRPr lang="en-US" dirty="0">
              <a:latin typeface="Gmarket Sans Medium"/>
            </a:endParaRPr>
          </a:p>
        </p:txBody>
      </p:sp>
      <p:sp>
        <p:nvSpPr>
          <p:cNvPr id="126" name="Object 19"/>
          <p:cNvSpPr txBox="1"/>
          <p:nvPr/>
        </p:nvSpPr>
        <p:spPr>
          <a:xfrm>
            <a:off x="6975355" y="4595093"/>
            <a:ext cx="95848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A48A7B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dirty="0"/>
          </a:p>
        </p:txBody>
      </p:sp>
      <p:grpSp>
        <p:nvGrpSpPr>
          <p:cNvPr id="115" name="그룹 1003"/>
          <p:cNvGrpSpPr/>
          <p:nvPr/>
        </p:nvGrpSpPr>
        <p:grpSpPr>
          <a:xfrm>
            <a:off x="9545777" y="4260698"/>
            <a:ext cx="3020697" cy="4538877"/>
            <a:chOff x="1234324" y="4566020"/>
            <a:chExt cx="3020697" cy="4538877"/>
          </a:xfrm>
        </p:grpSpPr>
        <p:pic>
          <p:nvPicPr>
            <p:cNvPr id="121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324" y="4566020"/>
              <a:ext cx="3020697" cy="4538877"/>
            </a:xfrm>
            <a:prstGeom prst="rect">
              <a:avLst/>
            </a:prstGeom>
          </p:spPr>
        </p:pic>
      </p:grpSp>
      <p:grpSp>
        <p:nvGrpSpPr>
          <p:cNvPr id="116" name="그룹 1004"/>
          <p:cNvGrpSpPr/>
          <p:nvPr/>
        </p:nvGrpSpPr>
        <p:grpSpPr>
          <a:xfrm>
            <a:off x="10520831" y="5358121"/>
            <a:ext cx="1070588" cy="1070588"/>
            <a:chOff x="2209378" y="5663443"/>
            <a:chExt cx="1070588" cy="1070588"/>
          </a:xfrm>
        </p:grpSpPr>
        <p:pic>
          <p:nvPicPr>
            <p:cNvPr id="120" name="Object 14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378" y="5663443"/>
              <a:ext cx="1070588" cy="1070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Object 17"/>
          <p:cNvSpPr txBox="1"/>
          <p:nvPr/>
        </p:nvSpPr>
        <p:spPr>
          <a:xfrm>
            <a:off x="9245139" y="7156298"/>
            <a:ext cx="3621973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/>
              <a:t>사용</a:t>
            </a:r>
            <a:r>
              <a:rPr lang="ko-KR" altLang="en-US" sz="1500" dirty="0"/>
              <a:t>자</a:t>
            </a:r>
            <a:r>
              <a:rPr lang="ko-KR" altLang="en-US" sz="1500" dirty="0" smtClean="0"/>
              <a:t>에게 일자리 및</a:t>
            </a:r>
            <a:endParaRPr lang="en-US" altLang="ko-KR" sz="1500" dirty="0" smtClean="0"/>
          </a:p>
          <a:p>
            <a:pPr algn="ctr">
              <a:lnSpc>
                <a:spcPct val="150000"/>
              </a:lnSpc>
            </a:pPr>
            <a:r>
              <a:rPr lang="ko-KR" altLang="en-US" sz="1500" dirty="0" smtClean="0"/>
              <a:t>박람회 정보 제공 </a:t>
            </a:r>
            <a:endParaRPr lang="en-US" altLang="ko-KR" sz="1500" dirty="0"/>
          </a:p>
        </p:txBody>
      </p:sp>
      <p:sp>
        <p:nvSpPr>
          <p:cNvPr id="118" name="Object 18"/>
          <p:cNvSpPr txBox="1"/>
          <p:nvPr/>
        </p:nvSpPr>
        <p:spPr>
          <a:xfrm>
            <a:off x="9612190" y="6672391"/>
            <a:ext cx="288786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 smtClean="0">
                <a:latin typeface="Gmarket Sans Medium"/>
              </a:rPr>
              <a:t>정보</a:t>
            </a:r>
            <a:endParaRPr lang="en-US" dirty="0">
              <a:latin typeface="Gmarket Sans Medium"/>
            </a:endParaRPr>
          </a:p>
        </p:txBody>
      </p:sp>
      <p:sp>
        <p:nvSpPr>
          <p:cNvPr id="119" name="Object 19"/>
          <p:cNvSpPr txBox="1"/>
          <p:nvPr/>
        </p:nvSpPr>
        <p:spPr>
          <a:xfrm>
            <a:off x="10520831" y="4594853"/>
            <a:ext cx="95848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A48A7B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8" name="그룹 1003"/>
          <p:cNvGrpSpPr/>
          <p:nvPr/>
        </p:nvGrpSpPr>
        <p:grpSpPr>
          <a:xfrm>
            <a:off x="13114236" y="4260697"/>
            <a:ext cx="3020697" cy="4538877"/>
            <a:chOff x="1234324" y="4566020"/>
            <a:chExt cx="3020697" cy="4538877"/>
          </a:xfrm>
        </p:grpSpPr>
        <p:pic>
          <p:nvPicPr>
            <p:cNvPr id="114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324" y="4566020"/>
              <a:ext cx="3020697" cy="4538877"/>
            </a:xfrm>
            <a:prstGeom prst="rect">
              <a:avLst/>
            </a:prstGeom>
          </p:spPr>
        </p:pic>
      </p:grpSp>
      <p:grpSp>
        <p:nvGrpSpPr>
          <p:cNvPr id="109" name="그룹 1004"/>
          <p:cNvGrpSpPr/>
          <p:nvPr/>
        </p:nvGrpSpPr>
        <p:grpSpPr>
          <a:xfrm>
            <a:off x="14089290" y="5358120"/>
            <a:ext cx="1070588" cy="1070588"/>
            <a:chOff x="2209378" y="5663443"/>
            <a:chExt cx="1070588" cy="1070588"/>
          </a:xfrm>
        </p:grpSpPr>
        <p:pic>
          <p:nvPicPr>
            <p:cNvPr id="113" name="Object 14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378" y="5663443"/>
              <a:ext cx="1070588" cy="10705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Object 17"/>
          <p:cNvSpPr txBox="1"/>
          <p:nvPr/>
        </p:nvSpPr>
        <p:spPr>
          <a:xfrm>
            <a:off x="12813598" y="7156297"/>
            <a:ext cx="3621973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/>
              <a:t>의사소통 관련 컨텐츠를 통해</a:t>
            </a:r>
            <a:endParaRPr lang="en-US" altLang="ko-KR" sz="1500" dirty="0" smtClean="0"/>
          </a:p>
          <a:p>
            <a:pPr algn="ctr">
              <a:lnSpc>
                <a:spcPct val="150000"/>
              </a:lnSpc>
            </a:pPr>
            <a:r>
              <a:rPr lang="ko-KR" altLang="en-US" sz="1500" dirty="0" smtClean="0"/>
              <a:t>의사소통 실력 향상</a:t>
            </a:r>
            <a:endParaRPr lang="en-US" altLang="ko-KR" sz="1500" dirty="0"/>
          </a:p>
        </p:txBody>
      </p:sp>
      <p:sp>
        <p:nvSpPr>
          <p:cNvPr id="111" name="Object 18"/>
          <p:cNvSpPr txBox="1"/>
          <p:nvPr/>
        </p:nvSpPr>
        <p:spPr>
          <a:xfrm>
            <a:off x="13180649" y="6672390"/>
            <a:ext cx="288786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Gmarket Sans Medium"/>
              </a:rPr>
              <a:t>인지 개발</a:t>
            </a:r>
            <a:endParaRPr lang="en-US" dirty="0">
              <a:latin typeface="Gmarket Sans Medium"/>
            </a:endParaRPr>
          </a:p>
        </p:txBody>
      </p:sp>
      <p:sp>
        <p:nvSpPr>
          <p:cNvPr id="112" name="Object 19"/>
          <p:cNvSpPr txBox="1"/>
          <p:nvPr/>
        </p:nvSpPr>
        <p:spPr>
          <a:xfrm>
            <a:off x="14089290" y="4594852"/>
            <a:ext cx="95848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A48A7B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994" y="-1452632"/>
            <a:ext cx="4380635" cy="35420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4324" y="880610"/>
            <a:ext cx="394727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Youth-Bridge</a:t>
            </a:r>
          </a:p>
          <a:p>
            <a:r>
              <a:rPr lang="ko-KR" altLang="en-US" sz="45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주요 기능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23425" y="907533"/>
            <a:ext cx="977313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300" dirty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03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6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8281"/>
            <a:ext cx="18288000" cy="7815530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943013" y="356498"/>
            <a:ext cx="6401972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/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주요 기능</a:t>
            </a:r>
            <a:r>
              <a:rPr lang="en-US" altLang="ko-KR" sz="4500" dirty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altLang="ko-KR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- </a:t>
            </a:r>
            <a:r>
              <a:rPr lang="ko-KR" altLang="en-US" sz="4500" dirty="0" smtClean="0">
                <a:solidFill>
                  <a:srgbClr val="14273A"/>
                </a:solidFill>
                <a:latin typeface="Gmarket Sans Medium" pitchFamily="34" charset="0"/>
                <a:cs typeface="Gmarket Sans Medium" pitchFamily="34" charset="0"/>
              </a:rPr>
              <a:t>상담</a:t>
            </a:r>
            <a:endParaRPr lang="en-US" altLang="ko-KR" dirty="0">
              <a:solidFill>
                <a:srgbClr val="14273A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1414513"/>
            <a:ext cx="4380635" cy="35420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18" y="1866899"/>
            <a:ext cx="14237762" cy="73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/>
      </a:spPr>
      <a:bodyPr rtlCol="0" anchor="ctr"/>
      <a:lstStyle>
        <a:defPPr algn="ctr">
          <a:defRPr dirty="0">
            <a:solidFill>
              <a:srgbClr val="846755"/>
            </a:solidFill>
          </a:defRPr>
        </a:defPPr>
      </a:lstStyle>
      <a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659</Words>
  <Application>Microsoft Office PowerPoint</Application>
  <PresentationFormat>사용자 지정</PresentationFormat>
  <Paragraphs>181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?? ??</vt:lpstr>
      <vt:lpstr>Gmarket Sans Bold</vt:lpstr>
      <vt:lpstr>Gmarket Sans Light</vt:lpstr>
      <vt:lpstr>Gmarket Sans Medium</vt:lpstr>
      <vt:lpstr>KoPubWorld돋움체 Bold</vt:lpstr>
      <vt:lpstr>KoPubWorld돋움체 Light</vt:lpstr>
      <vt:lpstr>S-Core Dream 5 Medium</vt:lpstr>
      <vt:lpstr>SpoqaHanSans-Bold</vt:lpstr>
      <vt:lpstr>맑은 고딕</vt:lpstr>
      <vt:lpstr>옥션고딕 B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Cho seunghyeok</cp:lastModifiedBy>
  <cp:revision>267</cp:revision>
  <dcterms:created xsi:type="dcterms:W3CDTF">2023-07-12T20:29:52Z</dcterms:created>
  <dcterms:modified xsi:type="dcterms:W3CDTF">2023-07-28T06:10:33Z</dcterms:modified>
</cp:coreProperties>
</file>